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1"/>
  </p:sldMasterIdLst>
  <p:notesMasterIdLst>
    <p:notesMasterId r:id="rId124"/>
  </p:notesMasterIdLst>
  <p:handoutMasterIdLst>
    <p:handoutMasterId r:id="rId125"/>
  </p:handoutMasterIdLst>
  <p:sldIdLst>
    <p:sldId id="324" r:id="rId2"/>
    <p:sldId id="519" r:id="rId3"/>
    <p:sldId id="504" r:id="rId4"/>
    <p:sldId id="325" r:id="rId5"/>
    <p:sldId id="326" r:id="rId6"/>
    <p:sldId id="328" r:id="rId7"/>
    <p:sldId id="518" r:id="rId8"/>
    <p:sldId id="327" r:id="rId9"/>
    <p:sldId id="401" r:id="rId10"/>
    <p:sldId id="329" r:id="rId11"/>
    <p:sldId id="409" r:id="rId12"/>
    <p:sldId id="434" r:id="rId13"/>
    <p:sldId id="403" r:id="rId14"/>
    <p:sldId id="406" r:id="rId15"/>
    <p:sldId id="407" r:id="rId16"/>
    <p:sldId id="408" r:id="rId17"/>
    <p:sldId id="502" r:id="rId18"/>
    <p:sldId id="424" r:id="rId19"/>
    <p:sldId id="425" r:id="rId20"/>
    <p:sldId id="331" r:id="rId21"/>
    <p:sldId id="418" r:id="rId22"/>
    <p:sldId id="332" r:id="rId23"/>
    <p:sldId id="421" r:id="rId24"/>
    <p:sldId id="419" r:id="rId25"/>
    <p:sldId id="396" r:id="rId26"/>
    <p:sldId id="335" r:id="rId27"/>
    <p:sldId id="336" r:id="rId28"/>
    <p:sldId id="337" r:id="rId29"/>
    <p:sldId id="338" r:id="rId30"/>
    <p:sldId id="339" r:id="rId31"/>
    <p:sldId id="405" r:id="rId32"/>
    <p:sldId id="340" r:id="rId33"/>
    <p:sldId id="341" r:id="rId34"/>
    <p:sldId id="422" r:id="rId35"/>
    <p:sldId id="342" r:id="rId36"/>
    <p:sldId id="373" r:id="rId37"/>
    <p:sldId id="344" r:id="rId38"/>
    <p:sldId id="402" r:id="rId39"/>
    <p:sldId id="410" r:id="rId40"/>
    <p:sldId id="374" r:id="rId41"/>
    <p:sldId id="375" r:id="rId42"/>
    <p:sldId id="376" r:id="rId43"/>
    <p:sldId id="378" r:id="rId44"/>
    <p:sldId id="379" r:id="rId45"/>
    <p:sldId id="380" r:id="rId46"/>
    <p:sldId id="382" r:id="rId47"/>
    <p:sldId id="384" r:id="rId48"/>
    <p:sldId id="385" r:id="rId49"/>
    <p:sldId id="386" r:id="rId50"/>
    <p:sldId id="387" r:id="rId51"/>
    <p:sldId id="388" r:id="rId52"/>
    <p:sldId id="389" r:id="rId53"/>
    <p:sldId id="390" r:id="rId54"/>
    <p:sldId id="397" r:id="rId55"/>
    <p:sldId id="431" r:id="rId56"/>
    <p:sldId id="391" r:id="rId57"/>
    <p:sldId id="392" r:id="rId58"/>
    <p:sldId id="393" r:id="rId59"/>
    <p:sldId id="430" r:id="rId60"/>
    <p:sldId id="429" r:id="rId61"/>
    <p:sldId id="506" r:id="rId62"/>
    <p:sldId id="507" r:id="rId63"/>
    <p:sldId id="508" r:id="rId64"/>
    <p:sldId id="509" r:id="rId65"/>
    <p:sldId id="510" r:id="rId66"/>
    <p:sldId id="511" r:id="rId67"/>
    <p:sldId id="394" r:id="rId68"/>
    <p:sldId id="357" r:id="rId69"/>
    <p:sldId id="361" r:id="rId70"/>
    <p:sldId id="358" r:id="rId71"/>
    <p:sldId id="411" r:id="rId72"/>
    <p:sldId id="426" r:id="rId73"/>
    <p:sldId id="359" r:id="rId74"/>
    <p:sldId id="360" r:id="rId75"/>
    <p:sldId id="427" r:id="rId76"/>
    <p:sldId id="522" r:id="rId77"/>
    <p:sldId id="523" r:id="rId78"/>
    <p:sldId id="524" r:id="rId79"/>
    <p:sldId id="428" r:id="rId80"/>
    <p:sldId id="362" r:id="rId81"/>
    <p:sldId id="363" r:id="rId82"/>
    <p:sldId id="398" r:id="rId83"/>
    <p:sldId id="399" r:id="rId84"/>
    <p:sldId id="260" r:id="rId85"/>
    <p:sldId id="365" r:id="rId86"/>
    <p:sldId id="412" r:id="rId87"/>
    <p:sldId id="505" r:id="rId88"/>
    <p:sldId id="400" r:id="rId89"/>
    <p:sldId id="367" r:id="rId90"/>
    <p:sldId id="368" r:id="rId91"/>
    <p:sldId id="432" r:id="rId92"/>
    <p:sldId id="433" r:id="rId93"/>
    <p:sldId id="515" r:id="rId94"/>
    <p:sldId id="369" r:id="rId95"/>
    <p:sldId id="513" r:id="rId96"/>
    <p:sldId id="371" r:id="rId97"/>
    <p:sldId id="514" r:id="rId98"/>
    <p:sldId id="372" r:id="rId99"/>
    <p:sldId id="299" r:id="rId100"/>
    <p:sldId id="516" r:id="rId101"/>
    <p:sldId id="297" r:id="rId102"/>
    <p:sldId id="320" r:id="rId103"/>
    <p:sldId id="322" r:id="rId104"/>
    <p:sldId id="321" r:id="rId105"/>
    <p:sldId id="481" r:id="rId106"/>
    <p:sldId id="494" r:id="rId107"/>
    <p:sldId id="482" r:id="rId108"/>
    <p:sldId id="495" r:id="rId109"/>
    <p:sldId id="414" r:id="rId110"/>
    <p:sldId id="300" r:id="rId111"/>
    <p:sldId id="497" r:id="rId112"/>
    <p:sldId id="498" r:id="rId113"/>
    <p:sldId id="499" r:id="rId114"/>
    <p:sldId id="500" r:id="rId115"/>
    <p:sldId id="319" r:id="rId116"/>
    <p:sldId id="286" r:id="rId117"/>
    <p:sldId id="489" r:id="rId118"/>
    <p:sldId id="476" r:id="rId119"/>
    <p:sldId id="501" r:id="rId120"/>
    <p:sldId id="461" r:id="rId121"/>
    <p:sldId id="462" r:id="rId122"/>
    <p:sldId id="493"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B608A"/>
    <a:srgbClr val="FFD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93" d="100"/>
          <a:sy n="93" d="100"/>
        </p:scale>
        <p:origin x="77" y="197"/>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F8D9E3B7-9F3D-421A-BCC0-4803F182FB45}"/>
    <pc:docChg chg="custSel modSld">
      <pc:chgData name="John Deardurff" userId="a22eae058e899168" providerId="LiveId" clId="{F8D9E3B7-9F3D-421A-BCC0-4803F182FB45}" dt="2020-11-05T18:03:03.546" v="5" actId="20577"/>
      <pc:docMkLst>
        <pc:docMk/>
      </pc:docMkLst>
      <pc:sldChg chg="delSp modSp mod">
        <pc:chgData name="John Deardurff" userId="a22eae058e899168" providerId="LiveId" clId="{F8D9E3B7-9F3D-421A-BCC0-4803F182FB45}" dt="2020-11-05T18:03:03.546" v="5" actId="20577"/>
        <pc:sldMkLst>
          <pc:docMk/>
          <pc:sldMk cId="2689857603" sldId="324"/>
        </pc:sldMkLst>
        <pc:spChg chg="mod">
          <ac:chgData name="John Deardurff" userId="a22eae058e899168" providerId="LiveId" clId="{F8D9E3B7-9F3D-421A-BCC0-4803F182FB45}" dt="2020-11-05T18:03:03.546" v="5" actId="20577"/>
          <ac:spMkLst>
            <pc:docMk/>
            <pc:sldMk cId="2689857603" sldId="324"/>
            <ac:spMk id="44034" creationId="{00000000-0000-0000-0000-000000000000}"/>
          </ac:spMkLst>
        </pc:spChg>
        <pc:picChg chg="del">
          <ac:chgData name="John Deardurff" userId="a22eae058e899168" providerId="LiveId" clId="{F8D9E3B7-9F3D-421A-BCC0-4803F182FB45}" dt="2020-11-05T18:02:50.480" v="0" actId="478"/>
          <ac:picMkLst>
            <pc:docMk/>
            <pc:sldMk cId="2689857603" sldId="324"/>
            <ac:picMk id="5" creationId="{00000000-0000-0000-0000-000000000000}"/>
          </ac:picMkLst>
        </pc:picChg>
      </pc:sldChg>
    </pc:docChg>
  </pc:docChgLst>
  <pc:docChgLst>
    <pc:chgData name="John Deardurff" userId="a22eae058e899168" providerId="LiveId" clId="{8B2DCB62-D53D-49C3-B82C-3D0D3E3BC380}"/>
    <pc:docChg chg="modSld">
      <pc:chgData name="John Deardurff" userId="a22eae058e899168" providerId="LiveId" clId="{8B2DCB62-D53D-49C3-B82C-3D0D3E3BC380}" dt="2019-09-17T17:34:50.290" v="1" actId="6549"/>
      <pc:docMkLst>
        <pc:docMk/>
      </pc:docMkLst>
      <pc:sldChg chg="modSp">
        <pc:chgData name="John Deardurff" userId="a22eae058e899168" providerId="LiveId" clId="{8B2DCB62-D53D-49C3-B82C-3D0D3E3BC380}" dt="2019-09-17T17:34:50.290" v="1" actId="6549"/>
        <pc:sldMkLst>
          <pc:docMk/>
          <pc:sldMk cId="2689857603" sldId="324"/>
        </pc:sldMkLst>
        <pc:spChg chg="mod">
          <ac:chgData name="John Deardurff" userId="a22eae058e899168" providerId="LiveId" clId="{8B2DCB62-D53D-49C3-B82C-3D0D3E3BC380}" dt="2019-09-17T17:34:50.290" v="1" actId="6549"/>
          <ac:spMkLst>
            <pc:docMk/>
            <pc:sldMk cId="2689857603" sldId="324"/>
            <ac:spMk id="34820" creationId="{00000000-0000-0000-0000-000000000000}"/>
          </ac:spMkLst>
        </pc:spChg>
      </pc:sldChg>
    </pc:docChg>
  </pc:docChgLst>
  <pc:docChgLst>
    <pc:chgData name="John Deardurff" userId="a22eae058e899168" providerId="LiveId" clId="{412DD17A-1B8F-4623-98BC-CB108C7F0E3F}"/>
    <pc:docChg chg="undo redo custSel addSld delSld modSld sldOrd">
      <pc:chgData name="John Deardurff" userId="a22eae058e899168" providerId="LiveId" clId="{412DD17A-1B8F-4623-98BC-CB108C7F0E3F}" dt="2020-02-25T16:15:50.873" v="534" actId="47"/>
      <pc:docMkLst>
        <pc:docMk/>
      </pc:docMkLst>
      <pc:sldChg chg="modSp mod">
        <pc:chgData name="John Deardurff" userId="a22eae058e899168" providerId="LiveId" clId="{412DD17A-1B8F-4623-98BC-CB108C7F0E3F}" dt="2020-02-19T15:13:14.598" v="269" actId="14734"/>
        <pc:sldMkLst>
          <pc:docMk/>
          <pc:sldMk cId="2335947165" sldId="329"/>
        </pc:sldMkLst>
        <pc:graphicFrameChg chg="mod modGraphic">
          <ac:chgData name="John Deardurff" userId="a22eae058e899168" providerId="LiveId" clId="{412DD17A-1B8F-4623-98BC-CB108C7F0E3F}" dt="2020-02-19T15:13:14.598" v="269" actId="14734"/>
          <ac:graphicFrameMkLst>
            <pc:docMk/>
            <pc:sldMk cId="2335947165" sldId="329"/>
            <ac:graphicFrameMk id="25" creationId="{00000000-0000-0000-0000-000000000000}"/>
          </ac:graphicFrameMkLst>
        </pc:graphicFrameChg>
      </pc:sldChg>
      <pc:sldChg chg="modSp mod">
        <pc:chgData name="John Deardurff" userId="a22eae058e899168" providerId="LiveId" clId="{412DD17A-1B8F-4623-98BC-CB108C7F0E3F}" dt="2020-02-23T18:32:12.665" v="516" actId="1076"/>
        <pc:sldMkLst>
          <pc:docMk/>
          <pc:sldMk cId="1544672919" sldId="398"/>
        </pc:sldMkLst>
        <pc:cxnChg chg="mod">
          <ac:chgData name="John Deardurff" userId="a22eae058e899168" providerId="LiveId" clId="{412DD17A-1B8F-4623-98BC-CB108C7F0E3F}" dt="2020-02-23T18:32:12.665" v="516" actId="1076"/>
          <ac:cxnSpMkLst>
            <pc:docMk/>
            <pc:sldMk cId="1544672919" sldId="398"/>
            <ac:cxnSpMk id="7" creationId="{00000000-0000-0000-0000-000000000000}"/>
          </ac:cxnSpMkLst>
        </pc:cxnChg>
      </pc:sldChg>
      <pc:sldChg chg="delSp modSp del setBg">
        <pc:chgData name="John Deardurff" userId="a22eae058e899168" providerId="LiveId" clId="{412DD17A-1B8F-4623-98BC-CB108C7F0E3F}" dt="2020-02-25T16:14:54.122" v="523" actId="47"/>
        <pc:sldMkLst>
          <pc:docMk/>
          <pc:sldMk cId="3964812471" sldId="512"/>
        </pc:sldMkLst>
        <pc:spChg chg="mod topLvl">
          <ac:chgData name="John Deardurff" userId="a22eae058e899168" providerId="LiveId" clId="{412DD17A-1B8F-4623-98BC-CB108C7F0E3F}" dt="2020-02-23T16:07:13.236" v="325" actId="165"/>
          <ac:spMkLst>
            <pc:docMk/>
            <pc:sldMk cId="3964812471" sldId="512"/>
            <ac:spMk id="10" creationId="{F99568A0-63DA-455B-8619-93CBF48C02D5}"/>
          </ac:spMkLst>
        </pc:spChg>
        <pc:spChg chg="mod topLvl">
          <ac:chgData name="John Deardurff" userId="a22eae058e899168" providerId="LiveId" clId="{412DD17A-1B8F-4623-98BC-CB108C7F0E3F}" dt="2020-02-23T16:07:13.236" v="325" actId="165"/>
          <ac:spMkLst>
            <pc:docMk/>
            <pc:sldMk cId="3964812471" sldId="512"/>
            <ac:spMk id="11" creationId="{F3D9D9F8-479C-4009-ADEA-1CF3D0086763}"/>
          </ac:spMkLst>
        </pc:spChg>
        <pc:grpChg chg="mod topLvl">
          <ac:chgData name="John Deardurff" userId="a22eae058e899168" providerId="LiveId" clId="{412DD17A-1B8F-4623-98BC-CB108C7F0E3F}" dt="2020-02-23T16:07:13.236" v="325" actId="165"/>
          <ac:grpSpMkLst>
            <pc:docMk/>
            <pc:sldMk cId="3964812471" sldId="512"/>
            <ac:grpSpMk id="13" creationId="{85877378-12DA-46B4-ABE9-3D3391DC3AB4}"/>
          </ac:grpSpMkLst>
        </pc:grpChg>
        <pc:grpChg chg="del">
          <ac:chgData name="John Deardurff" userId="a22eae058e899168" providerId="LiveId" clId="{412DD17A-1B8F-4623-98BC-CB108C7F0E3F}" dt="2020-02-23T16:07:13.236" v="325" actId="165"/>
          <ac:grpSpMkLst>
            <pc:docMk/>
            <pc:sldMk cId="3964812471" sldId="512"/>
            <ac:grpSpMk id="14" creationId="{98ED8AD6-74B4-4863-B297-CC083A859B6A}"/>
          </ac:grpSpMkLst>
        </pc:grpChg>
        <pc:picChg chg="mod topLvl">
          <ac:chgData name="John Deardurff" userId="a22eae058e899168" providerId="LiveId" clId="{412DD17A-1B8F-4623-98BC-CB108C7F0E3F}" dt="2020-02-23T16:07:13.236" v="325" actId="165"/>
          <ac:picMkLst>
            <pc:docMk/>
            <pc:sldMk cId="3964812471" sldId="512"/>
            <ac:picMk id="4" creationId="{C0052AD9-25B9-46ED-AFFB-F05EB486D521}"/>
          </ac:picMkLst>
        </pc:picChg>
      </pc:sldChg>
      <pc:sldChg chg="addSp delSp modSp add del mod">
        <pc:chgData name="John Deardurff" userId="a22eae058e899168" providerId="LiveId" clId="{412DD17A-1B8F-4623-98BC-CB108C7F0E3F}" dt="2020-02-25T16:15:17.516" v="527" actId="47"/>
        <pc:sldMkLst>
          <pc:docMk/>
          <pc:sldMk cId="1574158301" sldId="520"/>
        </pc:sldMkLst>
        <pc:spChg chg="mod">
          <ac:chgData name="John Deardurff" userId="a22eae058e899168" providerId="LiveId" clId="{412DD17A-1B8F-4623-98BC-CB108C7F0E3F}" dt="2020-02-23T16:04:15.981" v="310" actId="20577"/>
          <ac:spMkLst>
            <pc:docMk/>
            <pc:sldMk cId="1574158301" sldId="520"/>
            <ac:spMk id="5" creationId="{0C7E3B84-BA9B-45B1-A623-66FB023CC2A2}"/>
          </ac:spMkLst>
        </pc:spChg>
        <pc:spChg chg="del">
          <ac:chgData name="John Deardurff" userId="a22eae058e899168" providerId="LiveId" clId="{412DD17A-1B8F-4623-98BC-CB108C7F0E3F}" dt="2020-02-23T16:03:29.747" v="275" actId="478"/>
          <ac:spMkLst>
            <pc:docMk/>
            <pc:sldMk cId="1574158301" sldId="520"/>
            <ac:spMk id="6" creationId="{0008927A-C818-4C4B-BF56-781CBCF40B47}"/>
          </ac:spMkLst>
        </pc:spChg>
        <pc:spChg chg="add mod">
          <ac:chgData name="John Deardurff" userId="a22eae058e899168" providerId="LiveId" clId="{412DD17A-1B8F-4623-98BC-CB108C7F0E3F}" dt="2020-02-23T16:11:00.946" v="409" actId="1076"/>
          <ac:spMkLst>
            <pc:docMk/>
            <pc:sldMk cId="1574158301" sldId="520"/>
            <ac:spMk id="18" creationId="{56711306-0E9E-40A2-9B1D-B3678FF31D7A}"/>
          </ac:spMkLst>
        </pc:spChg>
        <pc:spChg chg="add mod">
          <ac:chgData name="John Deardurff" userId="a22eae058e899168" providerId="LiveId" clId="{412DD17A-1B8F-4623-98BC-CB108C7F0E3F}" dt="2020-02-23T16:11:00.946" v="409" actId="1076"/>
          <ac:spMkLst>
            <pc:docMk/>
            <pc:sldMk cId="1574158301" sldId="520"/>
            <ac:spMk id="19" creationId="{129CF278-AEB8-433C-A3A6-F56EA457C830}"/>
          </ac:spMkLst>
        </pc:spChg>
        <pc:spChg chg="add mod">
          <ac:chgData name="John Deardurff" userId="a22eae058e899168" providerId="LiveId" clId="{412DD17A-1B8F-4623-98BC-CB108C7F0E3F}" dt="2020-02-23T16:09:27.322" v="390" actId="1038"/>
          <ac:spMkLst>
            <pc:docMk/>
            <pc:sldMk cId="1574158301" sldId="520"/>
            <ac:spMk id="20" creationId="{636B1275-B183-45D4-A83D-38D9AB2CE369}"/>
          </ac:spMkLst>
        </pc:spChg>
        <pc:spChg chg="add mod">
          <ac:chgData name="John Deardurff" userId="a22eae058e899168" providerId="LiveId" clId="{412DD17A-1B8F-4623-98BC-CB108C7F0E3F}" dt="2020-02-23T16:09:13.968" v="385" actId="1036"/>
          <ac:spMkLst>
            <pc:docMk/>
            <pc:sldMk cId="1574158301" sldId="520"/>
            <ac:spMk id="21" creationId="{33EAB854-7D8F-413E-A736-2ED709B54D29}"/>
          </ac:spMkLst>
        </pc:spChg>
        <pc:spChg chg="add mod">
          <ac:chgData name="John Deardurff" userId="a22eae058e899168" providerId="LiveId" clId="{412DD17A-1B8F-4623-98BC-CB108C7F0E3F}" dt="2020-02-23T16:10:26.605" v="406" actId="1036"/>
          <ac:spMkLst>
            <pc:docMk/>
            <pc:sldMk cId="1574158301" sldId="520"/>
            <ac:spMk id="22" creationId="{68FE39DA-8730-4451-B20A-C69B5681E5AA}"/>
          </ac:spMkLst>
        </pc:spChg>
        <pc:spChg chg="add mod">
          <ac:chgData name="John Deardurff" userId="a22eae058e899168" providerId="LiveId" clId="{412DD17A-1B8F-4623-98BC-CB108C7F0E3F}" dt="2020-02-23T16:10:43.734" v="408" actId="1037"/>
          <ac:spMkLst>
            <pc:docMk/>
            <pc:sldMk cId="1574158301" sldId="520"/>
            <ac:spMk id="23" creationId="{03D584DC-2CB8-45AB-8A90-72B582D7FE82}"/>
          </ac:spMkLst>
        </pc:spChg>
        <pc:grpChg chg="del">
          <ac:chgData name="John Deardurff" userId="a22eae058e899168" providerId="LiveId" clId="{412DD17A-1B8F-4623-98BC-CB108C7F0E3F}" dt="2020-02-23T16:03:33.809" v="276" actId="478"/>
          <ac:grpSpMkLst>
            <pc:docMk/>
            <pc:sldMk cId="1574158301" sldId="520"/>
            <ac:grpSpMk id="7" creationId="{3AB7214C-098F-49E7-950B-7A9DE3FDA104}"/>
          </ac:grpSpMkLst>
        </pc:grpChg>
        <pc:grpChg chg="del">
          <ac:chgData name="John Deardurff" userId="a22eae058e899168" providerId="LiveId" clId="{412DD17A-1B8F-4623-98BC-CB108C7F0E3F}" dt="2020-02-23T16:03:29.747" v="275" actId="478"/>
          <ac:grpSpMkLst>
            <pc:docMk/>
            <pc:sldMk cId="1574158301" sldId="520"/>
            <ac:grpSpMk id="14" creationId="{98ED8AD6-74B4-4863-B297-CC083A859B6A}"/>
          </ac:grpSpMkLst>
        </pc:grpChg>
        <pc:picChg chg="add del mod">
          <ac:chgData name="John Deardurff" userId="a22eae058e899168" providerId="LiveId" clId="{412DD17A-1B8F-4623-98BC-CB108C7F0E3F}" dt="2020-02-23T16:06:19.249" v="318" actId="478"/>
          <ac:picMkLst>
            <pc:docMk/>
            <pc:sldMk cId="1574158301" sldId="520"/>
            <ac:picMk id="12" creationId="{D1BDB532-C8D9-4A9B-B9A1-C78AFC31365E}"/>
          </ac:picMkLst>
        </pc:picChg>
        <pc:picChg chg="add mod">
          <ac:chgData name="John Deardurff" userId="a22eae058e899168" providerId="LiveId" clId="{412DD17A-1B8F-4623-98BC-CB108C7F0E3F}" dt="2020-02-23T16:08:18.614" v="357" actId="1076"/>
          <ac:picMkLst>
            <pc:docMk/>
            <pc:sldMk cId="1574158301" sldId="520"/>
            <ac:picMk id="15" creationId="{040A795C-3E0A-4FEB-AA22-981652ADA1A9}"/>
          </ac:picMkLst>
        </pc:picChg>
        <pc:picChg chg="add mod">
          <ac:chgData name="John Deardurff" userId="a22eae058e899168" providerId="LiveId" clId="{412DD17A-1B8F-4623-98BC-CB108C7F0E3F}" dt="2020-02-23T16:08:15.299" v="356" actId="1076"/>
          <ac:picMkLst>
            <pc:docMk/>
            <pc:sldMk cId="1574158301" sldId="520"/>
            <ac:picMk id="16" creationId="{715E2FD2-CA8C-4BF4-BEB4-4A8C194C5DF4}"/>
          </ac:picMkLst>
        </pc:picChg>
        <pc:picChg chg="add mod">
          <ac:chgData name="John Deardurff" userId="a22eae058e899168" providerId="LiveId" clId="{412DD17A-1B8F-4623-98BC-CB108C7F0E3F}" dt="2020-02-23T16:11:00.946" v="409" actId="1076"/>
          <ac:picMkLst>
            <pc:docMk/>
            <pc:sldMk cId="1574158301" sldId="520"/>
            <ac:picMk id="17" creationId="{64BD9F16-EEB0-48BD-92FD-B85A4A0B06C4}"/>
          </ac:picMkLst>
        </pc:picChg>
      </pc:sldChg>
      <pc:sldChg chg="addSp delSp modSp add del mod">
        <pc:chgData name="John Deardurff" userId="a22eae058e899168" providerId="LiveId" clId="{412DD17A-1B8F-4623-98BC-CB108C7F0E3F}" dt="2020-02-25T16:15:50.873" v="534" actId="47"/>
        <pc:sldMkLst>
          <pc:docMk/>
          <pc:sldMk cId="3454152428" sldId="521"/>
        </pc:sldMkLst>
        <pc:spChg chg="mod">
          <ac:chgData name="John Deardurff" userId="a22eae058e899168" providerId="LiveId" clId="{412DD17A-1B8F-4623-98BC-CB108C7F0E3F}" dt="2020-02-23T16:18:28.981" v="421" actId="20577"/>
          <ac:spMkLst>
            <pc:docMk/>
            <pc:sldMk cId="3454152428" sldId="521"/>
            <ac:spMk id="5" creationId="{0C7E3B84-BA9B-45B1-A623-66FB023CC2A2}"/>
          </ac:spMkLst>
        </pc:spChg>
        <pc:spChg chg="add mod">
          <ac:chgData name="John Deardurff" userId="a22eae058e899168" providerId="LiveId" clId="{412DD17A-1B8F-4623-98BC-CB108C7F0E3F}" dt="2020-02-23T16:24:53.158" v="505" actId="1076"/>
          <ac:spMkLst>
            <pc:docMk/>
            <pc:sldMk cId="3454152428" sldId="521"/>
            <ac:spMk id="14" creationId="{53A0F6F5-C6BC-4E78-A7C4-A891DE979B5E}"/>
          </ac:spMkLst>
        </pc:spChg>
        <pc:spChg chg="mod">
          <ac:chgData name="John Deardurff" userId="a22eae058e899168" providerId="LiveId" clId="{412DD17A-1B8F-4623-98BC-CB108C7F0E3F}" dt="2020-02-23T16:24:53.158" v="505" actId="1076"/>
          <ac:spMkLst>
            <pc:docMk/>
            <pc:sldMk cId="3454152428" sldId="521"/>
            <ac:spMk id="20" creationId="{636B1275-B183-45D4-A83D-38D9AB2CE369}"/>
          </ac:spMkLst>
        </pc:spChg>
        <pc:spChg chg="mod">
          <ac:chgData name="John Deardurff" userId="a22eae058e899168" providerId="LiveId" clId="{412DD17A-1B8F-4623-98BC-CB108C7F0E3F}" dt="2020-02-23T16:24:53.158" v="505" actId="1076"/>
          <ac:spMkLst>
            <pc:docMk/>
            <pc:sldMk cId="3454152428" sldId="521"/>
            <ac:spMk id="21" creationId="{33EAB854-7D8F-413E-A736-2ED709B54D29}"/>
          </ac:spMkLst>
        </pc:spChg>
        <pc:spChg chg="mod">
          <ac:chgData name="John Deardurff" userId="a22eae058e899168" providerId="LiveId" clId="{412DD17A-1B8F-4623-98BC-CB108C7F0E3F}" dt="2020-02-23T16:25:39.691" v="509" actId="1076"/>
          <ac:spMkLst>
            <pc:docMk/>
            <pc:sldMk cId="3454152428" sldId="521"/>
            <ac:spMk id="22" creationId="{68FE39DA-8730-4451-B20A-C69B5681E5AA}"/>
          </ac:spMkLst>
        </pc:spChg>
        <pc:spChg chg="mod">
          <ac:chgData name="John Deardurff" userId="a22eae058e899168" providerId="LiveId" clId="{412DD17A-1B8F-4623-98BC-CB108C7F0E3F}" dt="2020-02-23T16:25:39.691" v="509" actId="1076"/>
          <ac:spMkLst>
            <pc:docMk/>
            <pc:sldMk cId="3454152428" sldId="521"/>
            <ac:spMk id="23" creationId="{03D584DC-2CB8-45AB-8A90-72B582D7FE82}"/>
          </ac:spMkLst>
        </pc:spChg>
        <pc:spChg chg="add mod">
          <ac:chgData name="John Deardurff" userId="a22eae058e899168" providerId="LiveId" clId="{412DD17A-1B8F-4623-98BC-CB108C7F0E3F}" dt="2020-02-23T16:24:53.158" v="505" actId="1076"/>
          <ac:spMkLst>
            <pc:docMk/>
            <pc:sldMk cId="3454152428" sldId="521"/>
            <ac:spMk id="24" creationId="{718640C3-423E-4A00-8F90-C554F6C78812}"/>
          </ac:spMkLst>
        </pc:spChg>
        <pc:picChg chg="add mod">
          <ac:chgData name="John Deardurff" userId="a22eae058e899168" providerId="LiveId" clId="{412DD17A-1B8F-4623-98BC-CB108C7F0E3F}" dt="2020-02-23T16:18:46.154" v="427" actId="1076"/>
          <ac:picMkLst>
            <pc:docMk/>
            <pc:sldMk cId="3454152428" sldId="521"/>
            <ac:picMk id="2" creationId="{8A13C7F3-1894-4A5B-9C22-979179F82C55}"/>
          </ac:picMkLst>
        </pc:picChg>
        <pc:picChg chg="add mod">
          <ac:chgData name="John Deardurff" userId="a22eae058e899168" providerId="LiveId" clId="{412DD17A-1B8F-4623-98BC-CB108C7F0E3F}" dt="2020-02-23T16:24:53.158" v="505" actId="1076"/>
          <ac:picMkLst>
            <pc:docMk/>
            <pc:sldMk cId="3454152428" sldId="521"/>
            <ac:picMk id="3" creationId="{E2AC5BD3-3671-43DE-8A8C-5B07A648CAC4}"/>
          </ac:picMkLst>
        </pc:picChg>
        <pc:picChg chg="add mod">
          <ac:chgData name="John Deardurff" userId="a22eae058e899168" providerId="LiveId" clId="{412DD17A-1B8F-4623-98BC-CB108C7F0E3F}" dt="2020-02-23T16:25:33.186" v="508" actId="1076"/>
          <ac:picMkLst>
            <pc:docMk/>
            <pc:sldMk cId="3454152428" sldId="521"/>
            <ac:picMk id="4" creationId="{985A2690-E8D8-4F92-8955-7E2B7853DE0B}"/>
          </ac:picMkLst>
        </pc:picChg>
        <pc:picChg chg="del">
          <ac:chgData name="John Deardurff" userId="a22eae058e899168" providerId="LiveId" clId="{412DD17A-1B8F-4623-98BC-CB108C7F0E3F}" dt="2020-02-23T16:20:57.330" v="428" actId="478"/>
          <ac:picMkLst>
            <pc:docMk/>
            <pc:sldMk cId="3454152428" sldId="521"/>
            <ac:picMk id="15" creationId="{040A795C-3E0A-4FEB-AA22-981652ADA1A9}"/>
          </ac:picMkLst>
        </pc:picChg>
        <pc:picChg chg="del">
          <ac:chgData name="John Deardurff" userId="a22eae058e899168" providerId="LiveId" clId="{412DD17A-1B8F-4623-98BC-CB108C7F0E3F}" dt="2020-02-23T16:25:14.931" v="506" actId="478"/>
          <ac:picMkLst>
            <pc:docMk/>
            <pc:sldMk cId="3454152428" sldId="521"/>
            <ac:picMk id="16" creationId="{715E2FD2-CA8C-4BF4-BEB4-4A8C194C5DF4}"/>
          </ac:picMkLst>
        </pc:picChg>
        <pc:picChg chg="del">
          <ac:chgData name="John Deardurff" userId="a22eae058e899168" providerId="LiveId" clId="{412DD17A-1B8F-4623-98BC-CB108C7F0E3F}" dt="2020-02-23T16:18:33.226" v="422" actId="478"/>
          <ac:picMkLst>
            <pc:docMk/>
            <pc:sldMk cId="3454152428" sldId="521"/>
            <ac:picMk id="17" creationId="{64BD9F16-EEB0-48BD-92FD-B85A4A0B06C4}"/>
          </ac:picMkLst>
        </pc:picChg>
      </pc:sldChg>
      <pc:sldChg chg="addSp delSp modSp add mod ord">
        <pc:chgData name="John Deardurff" userId="a22eae058e899168" providerId="LiveId" clId="{412DD17A-1B8F-4623-98BC-CB108C7F0E3F}" dt="2020-02-25T16:14:50.220" v="522" actId="22"/>
        <pc:sldMkLst>
          <pc:docMk/>
          <pc:sldMk cId="32915788" sldId="522"/>
        </pc:sldMkLst>
        <pc:spChg chg="del">
          <ac:chgData name="John Deardurff" userId="a22eae058e899168" providerId="LiveId" clId="{412DD17A-1B8F-4623-98BC-CB108C7F0E3F}" dt="2020-02-25T16:14:46.118" v="520" actId="478"/>
          <ac:spMkLst>
            <pc:docMk/>
            <pc:sldMk cId="32915788" sldId="522"/>
            <ac:spMk id="2" creationId="{1C089A67-8862-48AD-AD05-9DB8B9282046}"/>
          </ac:spMkLst>
        </pc:spChg>
        <pc:spChg chg="add del mod">
          <ac:chgData name="John Deardurff" userId="a22eae058e899168" providerId="LiveId" clId="{412DD17A-1B8F-4623-98BC-CB108C7F0E3F}" dt="2020-02-25T16:14:49.236" v="521" actId="478"/>
          <ac:spMkLst>
            <pc:docMk/>
            <pc:sldMk cId="32915788" sldId="522"/>
            <ac:spMk id="4" creationId="{246CD3F9-FDBC-4B8C-B82A-A4C2E423267D}"/>
          </ac:spMkLst>
        </pc:spChg>
        <pc:spChg chg="add">
          <ac:chgData name="John Deardurff" userId="a22eae058e899168" providerId="LiveId" clId="{412DD17A-1B8F-4623-98BC-CB108C7F0E3F}" dt="2020-02-25T16:14:50.220" v="522" actId="22"/>
          <ac:spMkLst>
            <pc:docMk/>
            <pc:sldMk cId="32915788" sldId="522"/>
            <ac:spMk id="12" creationId="{001049FE-4858-4BB1-925B-4D46C0EF8150}"/>
          </ac:spMkLst>
        </pc:spChg>
        <pc:spChg chg="add">
          <ac:chgData name="John Deardurff" userId="a22eae058e899168" providerId="LiveId" clId="{412DD17A-1B8F-4623-98BC-CB108C7F0E3F}" dt="2020-02-25T16:14:50.220" v="522" actId="22"/>
          <ac:spMkLst>
            <pc:docMk/>
            <pc:sldMk cId="32915788" sldId="522"/>
            <ac:spMk id="14" creationId="{5AC4C9F9-2234-44C6-B638-863ECF0E7283}"/>
          </ac:spMkLst>
        </pc:spChg>
        <pc:spChg chg="add">
          <ac:chgData name="John Deardurff" userId="a22eae058e899168" providerId="LiveId" clId="{412DD17A-1B8F-4623-98BC-CB108C7F0E3F}" dt="2020-02-25T16:14:50.220" v="522" actId="22"/>
          <ac:spMkLst>
            <pc:docMk/>
            <pc:sldMk cId="32915788" sldId="522"/>
            <ac:spMk id="22" creationId="{3A73EB57-5559-4362-9091-424ED3EC779B}"/>
          </ac:spMkLst>
        </pc:spChg>
        <pc:spChg chg="add">
          <ac:chgData name="John Deardurff" userId="a22eae058e899168" providerId="LiveId" clId="{412DD17A-1B8F-4623-98BC-CB108C7F0E3F}" dt="2020-02-25T16:14:50.220" v="522" actId="22"/>
          <ac:spMkLst>
            <pc:docMk/>
            <pc:sldMk cId="32915788" sldId="522"/>
            <ac:spMk id="24" creationId="{0D2C83AB-A3D3-49C6-B28E-B083DD7B6674}"/>
          </ac:spMkLst>
        </pc:spChg>
        <pc:grpChg chg="add">
          <ac:chgData name="John Deardurff" userId="a22eae058e899168" providerId="LiveId" clId="{412DD17A-1B8F-4623-98BC-CB108C7F0E3F}" dt="2020-02-25T16:14:50.220" v="522" actId="22"/>
          <ac:grpSpMkLst>
            <pc:docMk/>
            <pc:sldMk cId="32915788" sldId="522"/>
            <ac:grpSpMk id="5" creationId="{9A69BA12-26FD-4CC9-B927-4802E8ECF1CE}"/>
          </ac:grpSpMkLst>
        </pc:grpChg>
        <pc:grpChg chg="add">
          <ac:chgData name="John Deardurff" userId="a22eae058e899168" providerId="LiveId" clId="{412DD17A-1B8F-4623-98BC-CB108C7F0E3F}" dt="2020-02-25T16:14:50.220" v="522" actId="22"/>
          <ac:grpSpMkLst>
            <pc:docMk/>
            <pc:sldMk cId="32915788" sldId="522"/>
            <ac:grpSpMk id="20" creationId="{98BB9FB0-FF7C-4B86-84A6-7AF3258A6487}"/>
          </ac:grpSpMkLst>
        </pc:grpChg>
        <pc:picChg chg="del">
          <ac:chgData name="John Deardurff" userId="a22eae058e899168" providerId="LiveId" clId="{412DD17A-1B8F-4623-98BC-CB108C7F0E3F}" dt="2020-02-25T16:14:46.118" v="520" actId="478"/>
          <ac:picMkLst>
            <pc:docMk/>
            <pc:sldMk cId="32915788" sldId="522"/>
            <ac:picMk id="6" creationId="{E055629B-1057-4A03-B7D6-FF8676FE85D9}"/>
          </ac:picMkLst>
        </pc:picChg>
        <pc:picChg chg="del">
          <ac:chgData name="John Deardurff" userId="a22eae058e899168" providerId="LiveId" clId="{412DD17A-1B8F-4623-98BC-CB108C7F0E3F}" dt="2020-02-25T16:14:46.118" v="520" actId="478"/>
          <ac:picMkLst>
            <pc:docMk/>
            <pc:sldMk cId="32915788" sldId="522"/>
            <ac:picMk id="7" creationId="{C572229D-CC3A-4F93-B412-1F1FC16AE506}"/>
          </ac:picMkLst>
        </pc:picChg>
        <pc:picChg chg="add">
          <ac:chgData name="John Deardurff" userId="a22eae058e899168" providerId="LiveId" clId="{412DD17A-1B8F-4623-98BC-CB108C7F0E3F}" dt="2020-02-25T16:14:50.220" v="522" actId="22"/>
          <ac:picMkLst>
            <pc:docMk/>
            <pc:sldMk cId="32915788" sldId="522"/>
            <ac:picMk id="16" creationId="{91216973-9367-48BC-B9AE-63C37C3C72FB}"/>
          </ac:picMkLst>
        </pc:picChg>
      </pc:sldChg>
      <pc:sldChg chg="addSp delSp add mod">
        <pc:chgData name="John Deardurff" userId="a22eae058e899168" providerId="LiveId" clId="{412DD17A-1B8F-4623-98BC-CB108C7F0E3F}" dt="2020-02-25T16:15:11.536" v="526" actId="22"/>
        <pc:sldMkLst>
          <pc:docMk/>
          <pc:sldMk cId="3364002252" sldId="523"/>
        </pc:sldMkLst>
        <pc:spChg chg="add">
          <ac:chgData name="John Deardurff" userId="a22eae058e899168" providerId="LiveId" clId="{412DD17A-1B8F-4623-98BC-CB108C7F0E3F}" dt="2020-02-25T16:15:11.536" v="526" actId="22"/>
          <ac:spMkLst>
            <pc:docMk/>
            <pc:sldMk cId="3364002252" sldId="523"/>
            <ac:spMk id="2" creationId="{4BFE5A28-F8FA-4777-AEFB-65891FC0381C}"/>
          </ac:spMkLst>
        </pc:spChg>
        <pc:spChg chg="add">
          <ac:chgData name="John Deardurff" userId="a22eae058e899168" providerId="LiveId" clId="{412DD17A-1B8F-4623-98BC-CB108C7F0E3F}" dt="2020-02-25T16:15:11.536" v="526" actId="22"/>
          <ac:spMkLst>
            <pc:docMk/>
            <pc:sldMk cId="3364002252" sldId="523"/>
            <ac:spMk id="7" creationId="{11133F42-ACC3-4DD3-A758-755835D72672}"/>
          </ac:spMkLst>
        </pc:spChg>
        <pc:spChg chg="add">
          <ac:chgData name="John Deardurff" userId="a22eae058e899168" providerId="LiveId" clId="{412DD17A-1B8F-4623-98BC-CB108C7F0E3F}" dt="2020-02-25T16:15:11.536" v="526" actId="22"/>
          <ac:spMkLst>
            <pc:docMk/>
            <pc:sldMk cId="3364002252" sldId="523"/>
            <ac:spMk id="8" creationId="{E0E7758D-3A04-4E27-A252-69B944BDFE1B}"/>
          </ac:spMkLst>
        </pc:spChg>
        <pc:spChg chg="add">
          <ac:chgData name="John Deardurff" userId="a22eae058e899168" providerId="LiveId" clId="{412DD17A-1B8F-4623-98BC-CB108C7F0E3F}" dt="2020-02-25T16:15:11.536" v="526" actId="22"/>
          <ac:spMkLst>
            <pc:docMk/>
            <pc:sldMk cId="3364002252" sldId="523"/>
            <ac:spMk id="11" creationId="{65AA4567-A904-420B-BBF7-4C2BB392EA9E}"/>
          </ac:spMkLst>
        </pc:spChg>
        <pc:spChg chg="del">
          <ac:chgData name="John Deardurff" userId="a22eae058e899168" providerId="LiveId" clId="{412DD17A-1B8F-4623-98BC-CB108C7F0E3F}" dt="2020-02-25T16:15:04.353" v="525" actId="478"/>
          <ac:spMkLst>
            <pc:docMk/>
            <pc:sldMk cId="3364002252" sldId="523"/>
            <ac:spMk id="12" creationId="{001049FE-4858-4BB1-925B-4D46C0EF8150}"/>
          </ac:spMkLst>
        </pc:spChg>
        <pc:spChg chg="del">
          <ac:chgData name="John Deardurff" userId="a22eae058e899168" providerId="LiveId" clId="{412DD17A-1B8F-4623-98BC-CB108C7F0E3F}" dt="2020-02-25T16:15:04.353" v="525" actId="478"/>
          <ac:spMkLst>
            <pc:docMk/>
            <pc:sldMk cId="3364002252" sldId="523"/>
            <ac:spMk id="14" creationId="{5AC4C9F9-2234-44C6-B638-863ECF0E7283}"/>
          </ac:spMkLst>
        </pc:spChg>
        <pc:spChg chg="del">
          <ac:chgData name="John Deardurff" userId="a22eae058e899168" providerId="LiveId" clId="{412DD17A-1B8F-4623-98BC-CB108C7F0E3F}" dt="2020-02-25T16:15:04.353" v="525" actId="478"/>
          <ac:spMkLst>
            <pc:docMk/>
            <pc:sldMk cId="3364002252" sldId="523"/>
            <ac:spMk id="22" creationId="{3A73EB57-5559-4362-9091-424ED3EC779B}"/>
          </ac:spMkLst>
        </pc:spChg>
        <pc:spChg chg="del">
          <ac:chgData name="John Deardurff" userId="a22eae058e899168" providerId="LiveId" clId="{412DD17A-1B8F-4623-98BC-CB108C7F0E3F}" dt="2020-02-25T16:15:04.353" v="525" actId="478"/>
          <ac:spMkLst>
            <pc:docMk/>
            <pc:sldMk cId="3364002252" sldId="523"/>
            <ac:spMk id="24" creationId="{0D2C83AB-A3D3-49C6-B28E-B083DD7B6674}"/>
          </ac:spMkLst>
        </pc:spChg>
        <pc:spChg chg="add">
          <ac:chgData name="John Deardurff" userId="a22eae058e899168" providerId="LiveId" clId="{412DD17A-1B8F-4623-98BC-CB108C7F0E3F}" dt="2020-02-25T16:15:11.536" v="526" actId="22"/>
          <ac:spMkLst>
            <pc:docMk/>
            <pc:sldMk cId="3364002252" sldId="523"/>
            <ac:spMk id="28" creationId="{C0C0DC0A-BFCB-4393-9E15-C65357666DA5}"/>
          </ac:spMkLst>
        </pc:spChg>
        <pc:spChg chg="add">
          <ac:chgData name="John Deardurff" userId="a22eae058e899168" providerId="LiveId" clId="{412DD17A-1B8F-4623-98BC-CB108C7F0E3F}" dt="2020-02-25T16:15:11.536" v="526" actId="22"/>
          <ac:spMkLst>
            <pc:docMk/>
            <pc:sldMk cId="3364002252" sldId="523"/>
            <ac:spMk id="30" creationId="{9F00C71F-7768-46CB-BACB-8B52ACC73907}"/>
          </ac:spMkLst>
        </pc:spChg>
        <pc:spChg chg="add">
          <ac:chgData name="John Deardurff" userId="a22eae058e899168" providerId="LiveId" clId="{412DD17A-1B8F-4623-98BC-CB108C7F0E3F}" dt="2020-02-25T16:15:11.536" v="526" actId="22"/>
          <ac:spMkLst>
            <pc:docMk/>
            <pc:sldMk cId="3364002252" sldId="523"/>
            <ac:spMk id="32" creationId="{A4C3F0EB-0E5C-4631-A1C8-CA6D0B16CA7F}"/>
          </ac:spMkLst>
        </pc:spChg>
        <pc:grpChg chg="del">
          <ac:chgData name="John Deardurff" userId="a22eae058e899168" providerId="LiveId" clId="{412DD17A-1B8F-4623-98BC-CB108C7F0E3F}" dt="2020-02-25T16:15:04.353" v="525" actId="478"/>
          <ac:grpSpMkLst>
            <pc:docMk/>
            <pc:sldMk cId="3364002252" sldId="523"/>
            <ac:grpSpMk id="5" creationId="{9A69BA12-26FD-4CC9-B927-4802E8ECF1CE}"/>
          </ac:grpSpMkLst>
        </pc:grpChg>
        <pc:grpChg chg="del">
          <ac:chgData name="John Deardurff" userId="a22eae058e899168" providerId="LiveId" clId="{412DD17A-1B8F-4623-98BC-CB108C7F0E3F}" dt="2020-02-25T16:15:04.353" v="525" actId="478"/>
          <ac:grpSpMkLst>
            <pc:docMk/>
            <pc:sldMk cId="3364002252" sldId="523"/>
            <ac:grpSpMk id="20" creationId="{98BB9FB0-FF7C-4B86-84A6-7AF3258A6487}"/>
          </ac:grpSpMkLst>
        </pc:grpChg>
        <pc:picChg chg="add">
          <ac:chgData name="John Deardurff" userId="a22eae058e899168" providerId="LiveId" clId="{412DD17A-1B8F-4623-98BC-CB108C7F0E3F}" dt="2020-02-25T16:15:11.536" v="526" actId="22"/>
          <ac:picMkLst>
            <pc:docMk/>
            <pc:sldMk cId="3364002252" sldId="523"/>
            <ac:picMk id="3" creationId="{89F331C9-8795-4193-B3E7-E9C3D4D0A590}"/>
          </ac:picMkLst>
        </pc:picChg>
        <pc:picChg chg="add">
          <ac:chgData name="John Deardurff" userId="a22eae058e899168" providerId="LiveId" clId="{412DD17A-1B8F-4623-98BC-CB108C7F0E3F}" dt="2020-02-25T16:15:11.536" v="526" actId="22"/>
          <ac:picMkLst>
            <pc:docMk/>
            <pc:sldMk cId="3364002252" sldId="523"/>
            <ac:picMk id="4" creationId="{A5CC4A93-32ED-48D3-93AD-D6A3EA28D332}"/>
          </ac:picMkLst>
        </pc:picChg>
        <pc:picChg chg="add">
          <ac:chgData name="John Deardurff" userId="a22eae058e899168" providerId="LiveId" clId="{412DD17A-1B8F-4623-98BC-CB108C7F0E3F}" dt="2020-02-25T16:15:11.536" v="526" actId="22"/>
          <ac:picMkLst>
            <pc:docMk/>
            <pc:sldMk cId="3364002252" sldId="523"/>
            <ac:picMk id="6" creationId="{9CF8569C-F5EB-4F55-8571-3C7ADB714389}"/>
          </ac:picMkLst>
        </pc:picChg>
        <pc:picChg chg="del">
          <ac:chgData name="John Deardurff" userId="a22eae058e899168" providerId="LiveId" clId="{412DD17A-1B8F-4623-98BC-CB108C7F0E3F}" dt="2020-02-25T16:15:04.353" v="525" actId="478"/>
          <ac:picMkLst>
            <pc:docMk/>
            <pc:sldMk cId="3364002252" sldId="523"/>
            <ac:picMk id="16" creationId="{91216973-9367-48BC-B9AE-63C37C3C72FB}"/>
          </ac:picMkLst>
        </pc:picChg>
      </pc:sldChg>
      <pc:sldChg chg="addSp delSp modSp add mod">
        <pc:chgData name="John Deardurff" userId="a22eae058e899168" providerId="LiveId" clId="{412DD17A-1B8F-4623-98BC-CB108C7F0E3F}" dt="2020-02-25T16:15:47.389" v="533" actId="1076"/>
        <pc:sldMkLst>
          <pc:docMk/>
          <pc:sldMk cId="676255011" sldId="524"/>
        </pc:sldMkLst>
        <pc:spChg chg="del">
          <ac:chgData name="John Deardurff" userId="a22eae058e899168" providerId="LiveId" clId="{412DD17A-1B8F-4623-98BC-CB108C7F0E3F}" dt="2020-02-25T16:15:44.127" v="532" actId="478"/>
          <ac:spMkLst>
            <pc:docMk/>
            <pc:sldMk cId="676255011" sldId="524"/>
            <ac:spMk id="2" creationId="{4BFE5A28-F8FA-4777-AEFB-65891FC0381C}"/>
          </ac:spMkLst>
        </pc:spChg>
        <pc:spChg chg="add mod">
          <ac:chgData name="John Deardurff" userId="a22eae058e899168" providerId="LiveId" clId="{412DD17A-1B8F-4623-98BC-CB108C7F0E3F}" dt="2020-02-25T16:15:47.389" v="533" actId="1076"/>
          <ac:spMkLst>
            <pc:docMk/>
            <pc:sldMk cId="676255011" sldId="524"/>
            <ac:spMk id="5" creationId="{961FF153-B718-4FBB-934F-E095229B2462}"/>
          </ac:spMkLst>
        </pc:spChg>
        <pc:spChg chg="del">
          <ac:chgData name="John Deardurff" userId="a22eae058e899168" providerId="LiveId" clId="{412DD17A-1B8F-4623-98BC-CB108C7F0E3F}" dt="2020-02-25T16:15:31.952" v="529" actId="478"/>
          <ac:spMkLst>
            <pc:docMk/>
            <pc:sldMk cId="676255011" sldId="524"/>
            <ac:spMk id="7" creationId="{11133F42-ACC3-4DD3-A758-755835D72672}"/>
          </ac:spMkLst>
        </pc:spChg>
        <pc:spChg chg="del">
          <ac:chgData name="John Deardurff" userId="a22eae058e899168" providerId="LiveId" clId="{412DD17A-1B8F-4623-98BC-CB108C7F0E3F}" dt="2020-02-25T16:15:31.952" v="529" actId="478"/>
          <ac:spMkLst>
            <pc:docMk/>
            <pc:sldMk cId="676255011" sldId="524"/>
            <ac:spMk id="8" creationId="{E0E7758D-3A04-4E27-A252-69B944BDFE1B}"/>
          </ac:spMkLst>
        </pc:spChg>
        <pc:spChg chg="add">
          <ac:chgData name="John Deardurff" userId="a22eae058e899168" providerId="LiveId" clId="{412DD17A-1B8F-4623-98BC-CB108C7F0E3F}" dt="2020-02-25T16:15:34.454" v="530" actId="22"/>
          <ac:spMkLst>
            <pc:docMk/>
            <pc:sldMk cId="676255011" sldId="524"/>
            <ac:spMk id="9" creationId="{70264651-6320-4796-AFEA-1AF7117298FF}"/>
          </ac:spMkLst>
        </pc:spChg>
        <pc:spChg chg="add">
          <ac:chgData name="John Deardurff" userId="a22eae058e899168" providerId="LiveId" clId="{412DD17A-1B8F-4623-98BC-CB108C7F0E3F}" dt="2020-02-25T16:15:34.454" v="530" actId="22"/>
          <ac:spMkLst>
            <pc:docMk/>
            <pc:sldMk cId="676255011" sldId="524"/>
            <ac:spMk id="10" creationId="{EA2D3B01-1D08-4551-9CE2-6BF5189DBD3F}"/>
          </ac:spMkLst>
        </pc:spChg>
        <pc:spChg chg="del">
          <ac:chgData name="John Deardurff" userId="a22eae058e899168" providerId="LiveId" clId="{412DD17A-1B8F-4623-98BC-CB108C7F0E3F}" dt="2020-02-25T16:15:31.952" v="529" actId="478"/>
          <ac:spMkLst>
            <pc:docMk/>
            <pc:sldMk cId="676255011" sldId="524"/>
            <ac:spMk id="11" creationId="{65AA4567-A904-420B-BBF7-4C2BB392EA9E}"/>
          </ac:spMkLst>
        </pc:spChg>
        <pc:spChg chg="add">
          <ac:chgData name="John Deardurff" userId="a22eae058e899168" providerId="LiveId" clId="{412DD17A-1B8F-4623-98BC-CB108C7F0E3F}" dt="2020-02-25T16:15:34.454" v="530" actId="22"/>
          <ac:spMkLst>
            <pc:docMk/>
            <pc:sldMk cId="676255011" sldId="524"/>
            <ac:spMk id="13" creationId="{E0F05933-75B2-40C9-9F38-FA0251CE40A4}"/>
          </ac:spMkLst>
        </pc:spChg>
        <pc:spChg chg="add">
          <ac:chgData name="John Deardurff" userId="a22eae058e899168" providerId="LiveId" clId="{412DD17A-1B8F-4623-98BC-CB108C7F0E3F}" dt="2020-02-25T16:15:34.454" v="530" actId="22"/>
          <ac:spMkLst>
            <pc:docMk/>
            <pc:sldMk cId="676255011" sldId="524"/>
            <ac:spMk id="15" creationId="{13F0ECCE-C724-4436-894C-A19B200DBEC8}"/>
          </ac:spMkLst>
        </pc:spChg>
        <pc:spChg chg="add">
          <ac:chgData name="John Deardurff" userId="a22eae058e899168" providerId="LiveId" clId="{412DD17A-1B8F-4623-98BC-CB108C7F0E3F}" dt="2020-02-25T16:15:34.454" v="530" actId="22"/>
          <ac:spMkLst>
            <pc:docMk/>
            <pc:sldMk cId="676255011" sldId="524"/>
            <ac:spMk id="17" creationId="{52ED2331-3837-4752-A7EA-C6F75D97FBFD}"/>
          </ac:spMkLst>
        </pc:spChg>
        <pc:spChg chg="add">
          <ac:chgData name="John Deardurff" userId="a22eae058e899168" providerId="LiveId" clId="{412DD17A-1B8F-4623-98BC-CB108C7F0E3F}" dt="2020-02-25T16:15:34.454" v="530" actId="22"/>
          <ac:spMkLst>
            <pc:docMk/>
            <pc:sldMk cId="676255011" sldId="524"/>
            <ac:spMk id="19" creationId="{5224D308-4185-4C3B-A8F3-6F93BCD4232D}"/>
          </ac:spMkLst>
        </pc:spChg>
        <pc:spChg chg="add">
          <ac:chgData name="John Deardurff" userId="a22eae058e899168" providerId="LiveId" clId="{412DD17A-1B8F-4623-98BC-CB108C7F0E3F}" dt="2020-02-25T16:15:34.454" v="530" actId="22"/>
          <ac:spMkLst>
            <pc:docMk/>
            <pc:sldMk cId="676255011" sldId="524"/>
            <ac:spMk id="25" creationId="{1488B65F-302E-4F36-B174-55051C92BE3D}"/>
          </ac:spMkLst>
        </pc:spChg>
        <pc:spChg chg="add">
          <ac:chgData name="John Deardurff" userId="a22eae058e899168" providerId="LiveId" clId="{412DD17A-1B8F-4623-98BC-CB108C7F0E3F}" dt="2020-02-25T16:15:34.454" v="530" actId="22"/>
          <ac:spMkLst>
            <pc:docMk/>
            <pc:sldMk cId="676255011" sldId="524"/>
            <ac:spMk id="27" creationId="{C82B6F12-BFD6-4573-ABC8-C8D2DC3F5F43}"/>
          </ac:spMkLst>
        </pc:spChg>
        <pc:spChg chg="del">
          <ac:chgData name="John Deardurff" userId="a22eae058e899168" providerId="LiveId" clId="{412DD17A-1B8F-4623-98BC-CB108C7F0E3F}" dt="2020-02-25T16:15:31.952" v="529" actId="478"/>
          <ac:spMkLst>
            <pc:docMk/>
            <pc:sldMk cId="676255011" sldId="524"/>
            <ac:spMk id="28" creationId="{C0C0DC0A-BFCB-4393-9E15-C65357666DA5}"/>
          </ac:spMkLst>
        </pc:spChg>
        <pc:spChg chg="del">
          <ac:chgData name="John Deardurff" userId="a22eae058e899168" providerId="LiveId" clId="{412DD17A-1B8F-4623-98BC-CB108C7F0E3F}" dt="2020-02-25T16:15:31.952" v="529" actId="478"/>
          <ac:spMkLst>
            <pc:docMk/>
            <pc:sldMk cId="676255011" sldId="524"/>
            <ac:spMk id="30" creationId="{9F00C71F-7768-46CB-BACB-8B52ACC73907}"/>
          </ac:spMkLst>
        </pc:spChg>
        <pc:spChg chg="del">
          <ac:chgData name="John Deardurff" userId="a22eae058e899168" providerId="LiveId" clId="{412DD17A-1B8F-4623-98BC-CB108C7F0E3F}" dt="2020-02-25T16:15:31.952" v="529" actId="478"/>
          <ac:spMkLst>
            <pc:docMk/>
            <pc:sldMk cId="676255011" sldId="524"/>
            <ac:spMk id="32" creationId="{A4C3F0EB-0E5C-4631-A1C8-CA6D0B16CA7F}"/>
          </ac:spMkLst>
        </pc:spChg>
        <pc:picChg chg="del">
          <ac:chgData name="John Deardurff" userId="a22eae058e899168" providerId="LiveId" clId="{412DD17A-1B8F-4623-98BC-CB108C7F0E3F}" dt="2020-02-25T16:15:31.952" v="529" actId="478"/>
          <ac:picMkLst>
            <pc:docMk/>
            <pc:sldMk cId="676255011" sldId="524"/>
            <ac:picMk id="3" creationId="{89F331C9-8795-4193-B3E7-E9C3D4D0A590}"/>
          </ac:picMkLst>
        </pc:picChg>
        <pc:picChg chg="del">
          <ac:chgData name="John Deardurff" userId="a22eae058e899168" providerId="LiveId" clId="{412DD17A-1B8F-4623-98BC-CB108C7F0E3F}" dt="2020-02-25T16:15:31.952" v="529" actId="478"/>
          <ac:picMkLst>
            <pc:docMk/>
            <pc:sldMk cId="676255011" sldId="524"/>
            <ac:picMk id="4" creationId="{A5CC4A93-32ED-48D3-93AD-D6A3EA28D332}"/>
          </ac:picMkLst>
        </pc:picChg>
        <pc:picChg chg="del">
          <ac:chgData name="John Deardurff" userId="a22eae058e899168" providerId="LiveId" clId="{412DD17A-1B8F-4623-98BC-CB108C7F0E3F}" dt="2020-02-25T16:15:31.952" v="529" actId="478"/>
          <ac:picMkLst>
            <pc:docMk/>
            <pc:sldMk cId="676255011" sldId="524"/>
            <ac:picMk id="6" creationId="{9CF8569C-F5EB-4F55-8571-3C7ADB714389}"/>
          </ac:picMkLst>
        </pc:picChg>
        <pc:picChg chg="add">
          <ac:chgData name="John Deardurff" userId="a22eae058e899168" providerId="LiveId" clId="{412DD17A-1B8F-4623-98BC-CB108C7F0E3F}" dt="2020-02-25T16:15:34.454" v="530" actId="22"/>
          <ac:picMkLst>
            <pc:docMk/>
            <pc:sldMk cId="676255011" sldId="524"/>
            <ac:picMk id="21" creationId="{A32A9AEF-6DE6-49F9-B1B0-E6FD74AA5664}"/>
          </ac:picMkLst>
        </pc:picChg>
        <pc:picChg chg="add">
          <ac:chgData name="John Deardurff" userId="a22eae058e899168" providerId="LiveId" clId="{412DD17A-1B8F-4623-98BC-CB108C7F0E3F}" dt="2020-02-25T16:15:34.454" v="530" actId="22"/>
          <ac:picMkLst>
            <pc:docMk/>
            <pc:sldMk cId="676255011" sldId="524"/>
            <ac:picMk id="23" creationId="{11A77D13-CC7A-4C32-93A2-1F3C7EBDF7DB}"/>
          </ac:picMkLst>
        </pc:picChg>
        <pc:picChg chg="add">
          <ac:chgData name="John Deardurff" userId="a22eae058e899168" providerId="LiveId" clId="{412DD17A-1B8F-4623-98BC-CB108C7F0E3F}" dt="2020-02-25T16:15:34.454" v="530" actId="22"/>
          <ac:picMkLst>
            <pc:docMk/>
            <pc:sldMk cId="676255011" sldId="524"/>
            <ac:picMk id="35" creationId="{3065497D-FA78-4C10-BDA7-C6E78E2EECA9}"/>
          </ac:picMkLst>
        </pc:picChg>
      </pc:sldChg>
    </pc:docChg>
  </pc:docChgLst>
  <pc:docChgLst>
    <pc:chgData name="John Deardurff" userId="a22eae058e899168" providerId="LiveId" clId="{A6C4DC97-03AF-418A-AD86-E4F75EFD8BAD}"/>
    <pc:docChg chg="delSld">
      <pc:chgData name="John Deardurff" userId="a22eae058e899168" providerId="LiveId" clId="{A6C4DC97-03AF-418A-AD86-E4F75EFD8BAD}" dt="2019-03-13T00:19:00.730" v="1" actId="2696"/>
      <pc:docMkLst>
        <pc:docMk/>
      </pc:docMkLst>
      <pc:sldChg chg="del">
        <pc:chgData name="John Deardurff" userId="a22eae058e899168" providerId="LiveId" clId="{A6C4DC97-03AF-418A-AD86-E4F75EFD8BAD}" dt="2019-03-13T00:18:21.195" v="0" actId="2696"/>
        <pc:sldMkLst>
          <pc:docMk/>
          <pc:sldMk cId="2587757116" sldId="299"/>
        </pc:sldMkLst>
      </pc:sldChg>
    </pc:docChg>
  </pc:docChgLst>
  <pc:docChgLst>
    <pc:chgData name="John Deardurff" userId="a22eae058e899168" providerId="LiveId" clId="{7631CCCE-5925-4C1F-A605-43B4DF837044}"/>
    <pc:docChg chg="custSel modSld">
      <pc:chgData name="John Deardurff" userId="a22eae058e899168" providerId="LiveId" clId="{7631CCCE-5925-4C1F-A605-43B4DF837044}" dt="2020-01-07T18:40:06.342" v="0" actId="33524"/>
      <pc:docMkLst>
        <pc:docMk/>
      </pc:docMkLst>
      <pc:sldChg chg="modSp mod">
        <pc:chgData name="John Deardurff" userId="a22eae058e899168" providerId="LiveId" clId="{7631CCCE-5925-4C1F-A605-43B4DF837044}" dt="2020-01-07T18:40:06.342" v="0" actId="33524"/>
        <pc:sldMkLst>
          <pc:docMk/>
          <pc:sldMk cId="2382579199" sldId="327"/>
        </pc:sldMkLst>
        <pc:spChg chg="mod">
          <ac:chgData name="John Deardurff" userId="a22eae058e899168" providerId="LiveId" clId="{7631CCCE-5925-4C1F-A605-43B4DF837044}" dt="2020-01-07T18:40:06.342" v="0" actId="33524"/>
          <ac:spMkLst>
            <pc:docMk/>
            <pc:sldMk cId="2382579199" sldId="327"/>
            <ac:spMk id="47106" creationId="{00000000-0000-0000-0000-000000000000}"/>
          </ac:spMkLst>
        </pc:spChg>
      </pc:sldChg>
    </pc:docChg>
  </pc:docChgLst>
  <pc:docChgLst>
    <pc:chgData name="John Deardurff" userId="a22eae058e899168" providerId="LiveId" clId="{C5D6E55D-0905-4D06-B60D-2FA9925A69A7}"/>
    <pc:docChg chg="custSel addSld delSld modSld sldOrd">
      <pc:chgData name="John Deardurff" userId="a22eae058e899168" providerId="LiveId" clId="{C5D6E55D-0905-4D06-B60D-2FA9925A69A7}" dt="2019-03-23T05:26:19.131" v="10"/>
      <pc:docMkLst>
        <pc:docMk/>
      </pc:docMkLst>
      <pc:sldChg chg="del ord">
        <pc:chgData name="John Deardurff" userId="a22eae058e899168" providerId="LiveId" clId="{C5D6E55D-0905-4D06-B60D-2FA9925A69A7}" dt="2019-03-23T05:20:38.358" v="8" actId="2696"/>
        <pc:sldMkLst>
          <pc:docMk/>
          <pc:sldMk cId="1077059950" sldId="286"/>
        </pc:sldMkLst>
      </pc:sldChg>
      <pc:sldChg chg="add">
        <pc:chgData name="John Deardurff" userId="a22eae058e899168" providerId="LiveId" clId="{C5D6E55D-0905-4D06-B60D-2FA9925A69A7}" dt="2019-03-23T05:20:45.335" v="9"/>
        <pc:sldMkLst>
          <pc:docMk/>
          <pc:sldMk cId="3220717807" sldId="286"/>
        </pc:sldMkLst>
      </pc:sldChg>
      <pc:sldChg chg="ord">
        <pc:chgData name="John Deardurff" userId="a22eae058e899168" providerId="LiveId" clId="{C5D6E55D-0905-4D06-B60D-2FA9925A69A7}" dt="2019-03-23T05:26:19.131" v="10"/>
        <pc:sldMkLst>
          <pc:docMk/>
          <pc:sldMk cId="587915238" sldId="408"/>
        </pc:sldMkLst>
      </pc:sldChg>
      <pc:sldChg chg="del">
        <pc:chgData name="John Deardurff" userId="a22eae058e899168" providerId="LiveId" clId="{C5D6E55D-0905-4D06-B60D-2FA9925A69A7}" dt="2019-03-23T05:20:38.311" v="4" actId="2696"/>
        <pc:sldMkLst>
          <pc:docMk/>
          <pc:sldMk cId="522502895" sldId="461"/>
        </pc:sldMkLst>
      </pc:sldChg>
      <pc:sldChg chg="add">
        <pc:chgData name="John Deardurff" userId="a22eae058e899168" providerId="LiveId" clId="{C5D6E55D-0905-4D06-B60D-2FA9925A69A7}" dt="2019-03-23T05:20:45.335" v="9"/>
        <pc:sldMkLst>
          <pc:docMk/>
          <pc:sldMk cId="2150493329" sldId="461"/>
        </pc:sldMkLst>
      </pc:sldChg>
      <pc:sldChg chg="add">
        <pc:chgData name="John Deardurff" userId="a22eae058e899168" providerId="LiveId" clId="{C5D6E55D-0905-4D06-B60D-2FA9925A69A7}" dt="2019-03-23T05:20:45.335" v="9"/>
        <pc:sldMkLst>
          <pc:docMk/>
          <pc:sldMk cId="2495089716" sldId="462"/>
        </pc:sldMkLst>
      </pc:sldChg>
      <pc:sldChg chg="del">
        <pc:chgData name="John Deardurff" userId="a22eae058e899168" providerId="LiveId" clId="{C5D6E55D-0905-4D06-B60D-2FA9925A69A7}" dt="2019-03-23T05:20:38.311" v="3" actId="2696"/>
        <pc:sldMkLst>
          <pc:docMk/>
          <pc:sldMk cId="2560045045" sldId="462"/>
        </pc:sldMkLst>
      </pc:sldChg>
      <pc:sldChg chg="del">
        <pc:chgData name="John Deardurff" userId="a22eae058e899168" providerId="LiveId" clId="{C5D6E55D-0905-4D06-B60D-2FA9925A69A7}" dt="2019-03-23T05:19:43.185" v="0" actId="2696"/>
        <pc:sldMkLst>
          <pc:docMk/>
          <pc:sldMk cId="4068597581" sldId="463"/>
        </pc:sldMkLst>
      </pc:sldChg>
      <pc:sldChg chg="del">
        <pc:chgData name="John Deardurff" userId="a22eae058e899168" providerId="LiveId" clId="{C5D6E55D-0905-4D06-B60D-2FA9925A69A7}" dt="2019-03-23T05:20:38.342" v="6" actId="2696"/>
        <pc:sldMkLst>
          <pc:docMk/>
          <pc:sldMk cId="1329797780" sldId="476"/>
        </pc:sldMkLst>
      </pc:sldChg>
      <pc:sldChg chg="add">
        <pc:chgData name="John Deardurff" userId="a22eae058e899168" providerId="LiveId" clId="{C5D6E55D-0905-4D06-B60D-2FA9925A69A7}" dt="2019-03-23T05:20:45.335" v="9"/>
        <pc:sldMkLst>
          <pc:docMk/>
          <pc:sldMk cId="2712754279" sldId="476"/>
        </pc:sldMkLst>
      </pc:sldChg>
      <pc:sldChg chg="add">
        <pc:chgData name="John Deardurff" userId="a22eae058e899168" providerId="LiveId" clId="{C5D6E55D-0905-4D06-B60D-2FA9925A69A7}" dt="2019-03-23T05:20:45.335" v="9"/>
        <pc:sldMkLst>
          <pc:docMk/>
          <pc:sldMk cId="1888867504" sldId="489"/>
        </pc:sldMkLst>
      </pc:sldChg>
      <pc:sldChg chg="del">
        <pc:chgData name="John Deardurff" userId="a22eae058e899168" providerId="LiveId" clId="{C5D6E55D-0905-4D06-B60D-2FA9925A69A7}" dt="2019-03-23T05:20:38.358" v="7" actId="2696"/>
        <pc:sldMkLst>
          <pc:docMk/>
          <pc:sldMk cId="2204197850" sldId="489"/>
        </pc:sldMkLst>
      </pc:sldChg>
      <pc:sldChg chg="del">
        <pc:chgData name="John Deardurff" userId="a22eae058e899168" providerId="LiveId" clId="{C5D6E55D-0905-4D06-B60D-2FA9925A69A7}" dt="2019-03-23T05:20:38.295" v="2" actId="2696"/>
        <pc:sldMkLst>
          <pc:docMk/>
          <pc:sldMk cId="425441730" sldId="493"/>
        </pc:sldMkLst>
      </pc:sldChg>
      <pc:sldChg chg="add">
        <pc:chgData name="John Deardurff" userId="a22eae058e899168" providerId="LiveId" clId="{C5D6E55D-0905-4D06-B60D-2FA9925A69A7}" dt="2019-03-23T05:20:45.335" v="9"/>
        <pc:sldMkLst>
          <pc:docMk/>
          <pc:sldMk cId="1570911670" sldId="493"/>
        </pc:sldMkLst>
      </pc:sldChg>
      <pc:sldChg chg="del">
        <pc:chgData name="John Deardurff" userId="a22eae058e899168" providerId="LiveId" clId="{C5D6E55D-0905-4D06-B60D-2FA9925A69A7}" dt="2019-03-23T05:20:38.326" v="5" actId="2696"/>
        <pc:sldMkLst>
          <pc:docMk/>
          <pc:sldMk cId="3676152911" sldId="501"/>
        </pc:sldMkLst>
      </pc:sldChg>
      <pc:sldChg chg="add">
        <pc:chgData name="John Deardurff" userId="a22eae058e899168" providerId="LiveId" clId="{C5D6E55D-0905-4D06-B60D-2FA9925A69A7}" dt="2019-03-23T05:20:45.335" v="9"/>
        <pc:sldMkLst>
          <pc:docMk/>
          <pc:sldMk cId="3826197824" sldId="50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11/5/2020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11/5/2020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xfrm>
            <a:off x="307975" y="2152650"/>
            <a:ext cx="6149975" cy="67278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for the purposes of this discussion,  TOP, DISTINCT and OVER are omitted.</a:t>
            </a:r>
          </a:p>
          <a:p>
            <a:endParaRPr lang="en-US" altLang="en-US"/>
          </a:p>
          <a:p>
            <a:r>
              <a:rPr lang="en-US" altLang="en-US"/>
              <a:t>This is a build slide - be sure to review this slide and its animation before presenting it.</a:t>
            </a:r>
          </a:p>
        </p:txBody>
      </p:sp>
      <p:sp>
        <p:nvSpPr>
          <p:cNvPr id="50180" name="Header Placeholder 3"/>
          <p:cNvSpPr>
            <a:spLocks noGrp="1"/>
          </p:cNvSpPr>
          <p:nvPr>
            <p:ph type="hdr" sz="quarter" idx="4294967295"/>
          </p:nvPr>
        </p:nvSpPr>
        <p:spPr bwMode="auto">
          <a:xfrm>
            <a:off x="0" y="234950"/>
            <a:ext cx="3482975"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3: Introduction to T-SQL Querying</a:t>
            </a:r>
          </a:p>
        </p:txBody>
      </p:sp>
      <p:sp>
        <p:nvSpPr>
          <p:cNvPr id="50181"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Course 10774A</a:t>
            </a:r>
          </a:p>
        </p:txBody>
      </p:sp>
      <p:sp>
        <p:nvSpPr>
          <p:cNvPr id="50182"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0737D2-6633-4B81-9675-119F3BCB6FA1}" type="slidenum">
              <a:rPr lang="en-US" altLang="en-US"/>
              <a:pPr/>
              <a:t>10</a:t>
            </a:fld>
            <a:endParaRPr lang="en-US" altLang="en-US"/>
          </a:p>
        </p:txBody>
      </p:sp>
    </p:spTree>
    <p:extLst>
      <p:ext uri="{BB962C8B-B14F-4D97-AF65-F5344CB8AC3E}">
        <p14:creationId xmlns:p14="http://schemas.microsoft.com/office/powerpoint/2010/main" val="366081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119</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3453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57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cap="flat"/>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067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a:t>
            </a:r>
            <a:r>
              <a:rPr lang="en-US" baseline="0" dirty="0" err="1"/>
              <a:t>FixVar</a:t>
            </a:r>
            <a:r>
              <a:rPr lang="en-US" baseline="0" dirty="0"/>
              <a:t> format for a column for IN ROW Data Storage.</a:t>
            </a:r>
            <a:endParaRPr lang="en-US" dirty="0"/>
          </a:p>
        </p:txBody>
      </p:sp>
      <p:sp>
        <p:nvSpPr>
          <p:cNvPr id="4" name="Slide Number Placeholder 3"/>
          <p:cNvSpPr>
            <a:spLocks noGrp="1"/>
          </p:cNvSpPr>
          <p:nvPr>
            <p:ph type="sldNum" sz="quarter" idx="10"/>
          </p:nvPr>
        </p:nvSpPr>
        <p:spPr/>
        <p:txBody>
          <a:bodyPr/>
          <a:lstStyle/>
          <a:p>
            <a:fld id="{A21EA191-6936-4106-86B0-744F7F9163D6}" type="slidenum">
              <a:rPr lang="en-US" smtClean="0"/>
              <a:t>47</a:t>
            </a:fld>
            <a:endParaRPr lang="en-US" dirty="0"/>
          </a:p>
        </p:txBody>
      </p:sp>
    </p:spTree>
    <p:extLst>
      <p:ext uri="{BB962C8B-B14F-4D97-AF65-F5344CB8AC3E}">
        <p14:creationId xmlns:p14="http://schemas.microsoft.com/office/powerpoint/2010/main" val="287052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xfrm>
            <a:off x="307975" y="2119313"/>
            <a:ext cx="6149975" cy="67611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Point out which data types consume the least storage.</a:t>
            </a:r>
          </a:p>
        </p:txBody>
      </p:sp>
      <p:sp>
        <p:nvSpPr>
          <p:cNvPr id="93188" name="Header Placeholder 3"/>
          <p:cNvSpPr>
            <a:spLocks noGrp="1"/>
          </p:cNvSpPr>
          <p:nvPr>
            <p:ph type="hdr" sz="quarter" idx="4294967295"/>
          </p:nvPr>
        </p:nvSpPr>
        <p:spPr bwMode="auto">
          <a:xfrm>
            <a:off x="0" y="234950"/>
            <a:ext cx="4089400"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Module 7: Working with SQL Server 2012 Data Types</a:t>
            </a:r>
          </a:p>
        </p:txBody>
      </p:sp>
      <p:sp>
        <p:nvSpPr>
          <p:cNvPr id="93189"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93190"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1E36292-5E53-491A-9D24-F1743B427351}" type="slidenum">
              <a:rPr lang="en-US" altLang="en-US">
                <a:solidFill>
                  <a:srgbClr val="000000"/>
                </a:solidFill>
              </a:rPr>
              <a:pPr/>
              <a:t>74</a:t>
            </a:fld>
            <a:endParaRPr lang="en-US" altLang="en-US">
              <a:solidFill>
                <a:srgbClr val="000000"/>
              </a:solidFill>
            </a:endParaRPr>
          </a:p>
        </p:txBody>
      </p:sp>
    </p:spTree>
    <p:extLst>
      <p:ext uri="{BB962C8B-B14F-4D97-AF65-F5344CB8AC3E}">
        <p14:creationId xmlns:p14="http://schemas.microsoft.com/office/powerpoint/2010/main" val="210132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This slide illustrates the difference between self-contained and correlated subqueries. Do not go into specifics of the queries shown, which you will cover later in this module. Instead emphasize that, in self-contained subqueries, the inner query does not take information from the outer query. By contrast, in a correlated subquery, the inner query requires information from the outer query.</a:t>
            </a:r>
          </a:p>
        </p:txBody>
      </p:sp>
      <p:sp>
        <p:nvSpPr>
          <p:cNvPr id="4" name="Slide Number Placeholder 3"/>
          <p:cNvSpPr>
            <a:spLocks noGrp="1"/>
          </p:cNvSpPr>
          <p:nvPr>
            <p:ph type="sldNum" sz="quarter" idx="10"/>
          </p:nvPr>
        </p:nvSpPr>
        <p:spPr/>
        <p:txBody>
          <a:bodyPr/>
          <a:lstStyle/>
          <a:p>
            <a:fld id="{372AD8E6-17BA-4E93-991E-85F94A7F74D2}" type="slidenum">
              <a:rPr lang="en-GB" smtClean="0"/>
              <a:t>84</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10: Using Subqueries</a:t>
            </a:r>
          </a:p>
        </p:txBody>
      </p:sp>
    </p:spTree>
    <p:extLst>
      <p:ext uri="{BB962C8B-B14F-4D97-AF65-F5344CB8AC3E}">
        <p14:creationId xmlns:p14="http://schemas.microsoft.com/office/powerpoint/2010/main" val="226424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92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37758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xfrm>
            <a:off x="307975" y="2012950"/>
            <a:ext cx="6149975" cy="68675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no explicit GROUP BY clause is needed. PIVOT determines the grouping based on those columns in the input table (produced by the FROM clause) which are not used for aggregation or as spreading elements.</a:t>
            </a:r>
          </a:p>
        </p:txBody>
      </p:sp>
      <p:sp>
        <p:nvSpPr>
          <p:cNvPr id="105476" name="Header Placeholder 3"/>
          <p:cNvSpPr>
            <a:spLocks noGrp="1"/>
          </p:cNvSpPr>
          <p:nvPr>
            <p:ph type="hdr" sz="quarter" idx="4294967295"/>
          </p:nvPr>
        </p:nvSpPr>
        <p:spPr bwMode="auto">
          <a:xfrm>
            <a:off x="0"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14: Pivoting and Grouping Sets</a:t>
            </a:r>
          </a:p>
        </p:txBody>
      </p:sp>
      <p:sp>
        <p:nvSpPr>
          <p:cNvPr id="105477"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105478"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089E4C-2986-40F8-850B-1DF8315F8B8C}" type="slidenum">
              <a:rPr lang="en-US" altLang="en-US">
                <a:solidFill>
                  <a:srgbClr val="000000"/>
                </a:solidFill>
              </a:rPr>
              <a:pPr/>
              <a:t>96</a:t>
            </a:fld>
            <a:endParaRPr lang="en-US" altLang="en-US">
              <a:solidFill>
                <a:srgbClr val="000000"/>
              </a:solidFill>
            </a:endParaRPr>
          </a:p>
        </p:txBody>
      </p:sp>
    </p:spTree>
    <p:extLst>
      <p:ext uri="{BB962C8B-B14F-4D97-AF65-F5344CB8AC3E}">
        <p14:creationId xmlns:p14="http://schemas.microsoft.com/office/powerpoint/2010/main" val="3928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118</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117004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07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4710727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www.ThatAwesomeTrainer.com</a:t>
            </a:r>
          </a:p>
        </p:txBody>
      </p:sp>
      <p:sp>
        <p:nvSpPr>
          <p:cNvPr id="2" name="TextBox 1">
            <a:extLst>
              <a:ext uri="{FF2B5EF4-FFF2-40B4-BE49-F238E27FC236}">
                <a16:creationId xmlns:a16="http://schemas.microsoft.com/office/drawing/2014/main" id="{B5B0C5EE-42F0-4901-A034-961D2191A808}"/>
              </a:ext>
            </a:extLst>
          </p:cNvPr>
          <p:cNvSpPr txBox="1"/>
          <p:nvPr userDrawn="1"/>
        </p:nvSpPr>
        <p:spPr>
          <a:xfrm>
            <a:off x="11451711" y="6497813"/>
            <a:ext cx="711923" cy="369332"/>
          </a:xfrm>
          <a:prstGeom prst="rect">
            <a:avLst/>
          </a:prstGeom>
          <a:noFill/>
        </p:spPr>
        <p:txBody>
          <a:bodyPr wrap="square" rtlCol="0">
            <a:spAutoFit/>
          </a:bodyPr>
          <a:lstStyle/>
          <a:p>
            <a:pPr algn="r"/>
            <a:fld id="{D25A304B-76F3-4CA0-97EE-DD1EF59EDE22}" type="slidenum">
              <a:rPr lang="en-US" smtClean="0">
                <a:solidFill>
                  <a:schemeClr val="bg1"/>
                </a:solidFill>
              </a:rPr>
              <a:pPr algn="r"/>
              <a:t>‹#›</a:t>
            </a:fld>
            <a:endParaRPr lang="en-US" dirty="0">
              <a:solidFill>
                <a:schemeClr val="bg1"/>
              </a:solidFill>
            </a:endParaRP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784" r:id="rId4"/>
    <p:sldLayoutId id="2147483798" r:id="rId5"/>
  </p:sldLayoutIdLst>
  <p:hf hdr="0" ftr="0" dt="0"/>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john.deardurff.com/wp-content/uploads/2014/11/5var.png" TargetMode="Externa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hyperlink" Target="http://john.deardurff.com/wp-content/uploads/2014/11/5msg.png"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7.svg"/><Relationship Id="rId4" Type="http://schemas.openxmlformats.org/officeDocument/2006/relationships/image" Target="../media/image1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9.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11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en-us/sql/t-sql/data-types/data-type-precedence-transact-sq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azuliadesigns.com/list-net-culture-country-code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422397" y="566728"/>
            <a:ext cx="10761292" cy="5433174"/>
          </a:xfrm>
          <a:prstGeom prst="rect">
            <a:avLst/>
          </a:prstGeom>
          <a:solidFill>
            <a:schemeClr val="accent4">
              <a:lumMod val="75000"/>
            </a:schemeClr>
          </a:solidFill>
          <a:ln w="57150">
            <a:solidFill>
              <a:schemeClr val="accent1">
                <a:lumMod val="50000"/>
              </a:schemeClr>
            </a:solidFill>
            <a:miter lim="800000"/>
            <a:headEnd/>
            <a:tailEnd/>
          </a:ln>
          <a:effectLst/>
        </p:spPr>
        <p:txBody>
          <a:bodyPr lIns="84259" tIns="42130" rIns="84259" bIns="42130"/>
          <a:lstStyle/>
          <a:p>
            <a:pPr algn="ctr" defTabSz="905230">
              <a:defRPr/>
            </a:pPr>
            <a:endPar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34821" name="Rectangle 5"/>
          <p:cNvSpPr>
            <a:spLocks noChangeArrowheads="1"/>
          </p:cNvSpPr>
          <p:nvPr/>
        </p:nvSpPr>
        <p:spPr bwMode="auto">
          <a:xfrm>
            <a:off x="2229918" y="4310598"/>
            <a:ext cx="7146250" cy="1485144"/>
          </a:xfrm>
          <a:prstGeom prst="rect">
            <a:avLst/>
          </a:prstGeom>
          <a:noFill/>
          <a:ln w="9525">
            <a:noFill/>
            <a:miter lim="800000"/>
            <a:headEnd/>
            <a:tailEnd/>
          </a:ln>
          <a:effectLst/>
        </p:spPr>
        <p:txBody>
          <a:bodyPr lIns="84259" tIns="42130" rIns="84259" bIns="42130"/>
          <a:lstStyle/>
          <a:p>
            <a:pPr algn="ctr" defTabSz="905230">
              <a:defRPr/>
            </a:pPr>
            <a:r>
              <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rPr>
              <a:t>Transact-SQL Study Guide</a:t>
            </a:r>
          </a:p>
        </p:txBody>
      </p:sp>
      <p:sp>
        <p:nvSpPr>
          <p:cNvPr id="44034" name="Rectangle 2"/>
          <p:cNvSpPr>
            <a:spLocks noGrp="1" noChangeArrowheads="1"/>
          </p:cNvSpPr>
          <p:nvPr>
            <p:ph type="ctrTitle"/>
          </p:nvPr>
        </p:nvSpPr>
        <p:spPr>
          <a:xfrm>
            <a:off x="1217133" y="2412407"/>
            <a:ext cx="9171821" cy="1142756"/>
          </a:xfrm>
        </p:spPr>
        <p:txBody>
          <a:bodyPr vert="horz" wrap="square" lIns="84259" tIns="42130" rIns="84259" bIns="42130" rtlCol="0" anchor="t">
            <a:noAutofit/>
          </a:bodyPr>
          <a:lstStyle/>
          <a:p>
            <a:pPr algn="ctr" defTabSz="905230">
              <a:defRPr/>
            </a:pPr>
            <a: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John Deardurff</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u="sng"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Senior Technical Instructor</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sz="2000"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MCSA, MCSD, MCSE, MCDBA, MCITP, MCT</a:t>
            </a:r>
          </a:p>
        </p:txBody>
      </p:sp>
    </p:spTree>
    <p:extLst>
      <p:ext uri="{BB962C8B-B14F-4D97-AF65-F5344CB8AC3E}">
        <p14:creationId xmlns:p14="http://schemas.microsoft.com/office/powerpoint/2010/main" val="26898576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Content Placeholder 2"/>
          <p:cNvSpPr>
            <a:spLocks noGrp="1"/>
          </p:cNvSpPr>
          <p:nvPr>
            <p:ph type="body" sz="quarter" idx="10"/>
          </p:nvPr>
        </p:nvSpPr>
        <p:spPr>
          <a:xfrm>
            <a:off x="469784" y="999366"/>
            <a:ext cx="11199303" cy="461665"/>
          </a:xfrm>
        </p:spPr>
        <p:txBody>
          <a:bodyPr/>
          <a:lstStyle/>
          <a:p>
            <a:pPr marL="0" indent="0" algn="ctr">
              <a:buNone/>
            </a:pPr>
            <a:r>
              <a:rPr lang="en-US" altLang="en-US" sz="2400" dirty="0"/>
              <a:t>The order in which a query is written is not the order in which it is </a:t>
            </a:r>
            <a:r>
              <a:rPr lang="en-US" altLang="en-US" dirty="0"/>
              <a:t>processed.</a:t>
            </a:r>
            <a:endParaRPr lang="en-US" altLang="en-US" sz="2400" dirty="0"/>
          </a:p>
        </p:txBody>
      </p:sp>
      <p:graphicFrame>
        <p:nvGraphicFramePr>
          <p:cNvPr id="25" name="Table 24"/>
          <p:cNvGraphicFramePr>
            <a:graphicFrameLocks noGrp="1"/>
          </p:cNvGraphicFramePr>
          <p:nvPr>
            <p:extLst>
              <p:ext uri="{D42A27DB-BD31-4B8C-83A1-F6EECF244321}">
                <p14:modId xmlns:p14="http://schemas.microsoft.com/office/powerpoint/2010/main" val="2114664072"/>
              </p:ext>
            </p:extLst>
          </p:nvPr>
        </p:nvGraphicFramePr>
        <p:xfrm>
          <a:off x="496348" y="1591356"/>
          <a:ext cx="11199304" cy="3304971"/>
        </p:xfrm>
        <a:graphic>
          <a:graphicData uri="http://schemas.openxmlformats.org/drawingml/2006/table">
            <a:tbl>
              <a:tblPr>
                <a:tableStyleId>{C4B1156A-380E-4F78-BDF5-A606A8083BF9}</a:tableStyleId>
              </a:tblPr>
              <a:tblGrid>
                <a:gridCol w="1131813">
                  <a:extLst>
                    <a:ext uri="{9D8B030D-6E8A-4147-A177-3AD203B41FA5}">
                      <a16:colId xmlns:a16="http://schemas.microsoft.com/office/drawing/2014/main" val="2561559231"/>
                    </a:ext>
                  </a:extLst>
                </a:gridCol>
                <a:gridCol w="1972114">
                  <a:extLst>
                    <a:ext uri="{9D8B030D-6E8A-4147-A177-3AD203B41FA5}">
                      <a16:colId xmlns:a16="http://schemas.microsoft.com/office/drawing/2014/main" val="20000"/>
                    </a:ext>
                  </a:extLst>
                </a:gridCol>
                <a:gridCol w="3120705">
                  <a:extLst>
                    <a:ext uri="{9D8B030D-6E8A-4147-A177-3AD203B41FA5}">
                      <a16:colId xmlns:a16="http://schemas.microsoft.com/office/drawing/2014/main" val="20001"/>
                    </a:ext>
                  </a:extLst>
                </a:gridCol>
                <a:gridCol w="4974672">
                  <a:extLst>
                    <a:ext uri="{9D8B030D-6E8A-4147-A177-3AD203B41FA5}">
                      <a16:colId xmlns:a16="http://schemas.microsoft.com/office/drawing/2014/main" val="20002"/>
                    </a:ext>
                  </a:extLst>
                </a:gridCol>
              </a:tblGrid>
              <a:tr h="57970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Order</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Keywords</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solidFill>
                            <a:schemeClr val="bg1"/>
                          </a:solidFill>
                          <a:effectLst/>
                        </a:rPr>
                        <a:t>Expression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Purpose</a:t>
                      </a:r>
                    </a:p>
                  </a:txBody>
                  <a:tcPr marL="84284" marR="84284" marT="42140" marB="42140" horzOverflow="overflow">
                    <a:solidFill>
                      <a:schemeClr val="accent4">
                        <a:lumMod val="75000"/>
                      </a:schemeClr>
                    </a:solidFill>
                  </a:tcPr>
                </a:tc>
                <a:extLst>
                  <a:ext uri="{0D108BD9-81ED-4DB2-BD59-A6C34878D82A}">
                    <a16:rowId xmlns:a16="http://schemas.microsoft.com/office/drawing/2014/main" val="10000"/>
                  </a:ext>
                </a:extLst>
              </a:tr>
              <a:tr h="46456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5</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SELECT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&lt;select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Specifies which columns to return.</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1"/>
                  </a:ext>
                </a:extLst>
              </a:tr>
              <a:tr h="42134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1</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FROM</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&lt;table source&gt;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Defines the table(s) to query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2"/>
                  </a:ext>
                </a:extLst>
              </a:tr>
              <a:tr h="41057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2</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WHERE</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&lt;search condition&gt;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out the records to return</a:t>
                      </a:r>
                    </a:p>
                  </a:txBody>
                  <a:tcPr marL="84284" marR="84284" marT="42140" marB="42140" horzOverflow="overflow"/>
                </a:tc>
                <a:extLst>
                  <a:ext uri="{0D108BD9-81ED-4DB2-BD59-A6C34878D82A}">
                    <a16:rowId xmlns:a16="http://schemas.microsoft.com/office/drawing/2014/main" val="10003"/>
                  </a:ext>
                </a:extLst>
              </a:tr>
              <a:tr h="43566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3</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GROUP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&lt;group by list&gt;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Arranges records into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4"/>
                  </a:ext>
                </a:extLst>
              </a:tr>
              <a:tr h="45178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4</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HAVING</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&lt;search condition&gt;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down the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5"/>
                  </a:ext>
                </a:extLst>
              </a:tr>
              <a:tr h="458798">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6</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ORDER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&lt;order by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Sorts the returned records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224790" y="16414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Query Processing</a:t>
            </a:r>
          </a:p>
        </p:txBody>
      </p:sp>
    </p:spTree>
    <p:extLst>
      <p:ext uri="{BB962C8B-B14F-4D97-AF65-F5344CB8AC3E}">
        <p14:creationId xmlns:p14="http://schemas.microsoft.com/office/powerpoint/2010/main" val="233594716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87598" y="974271"/>
            <a:ext cx="9420684" cy="5198285"/>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560130" y="1621970"/>
            <a:ext cx="4283528" cy="2596244"/>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Transactions</a:t>
            </a:r>
          </a:p>
        </p:txBody>
      </p:sp>
    </p:spTree>
    <p:extLst>
      <p:ext uri="{BB962C8B-B14F-4D97-AF65-F5344CB8AC3E}">
        <p14:creationId xmlns:p14="http://schemas.microsoft.com/office/powerpoint/2010/main" val="3323165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var">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735981" y="4094448"/>
            <a:ext cx="3223399" cy="2133029"/>
          </a:xfrm>
          <a:prstGeom prst="rect">
            <a:avLst/>
          </a:prstGeom>
          <a:noFill/>
          <a:ln>
            <a:solidFill>
              <a:schemeClr val="accent1"/>
            </a:solidFill>
          </a:ln>
        </p:spPr>
      </p:pic>
      <p:pic>
        <p:nvPicPr>
          <p:cNvPr id="7" name="Picture 6" descr="5msg">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5962766" y="4094448"/>
            <a:ext cx="5534142" cy="2133029"/>
          </a:xfrm>
          <a:prstGeom prst="rect">
            <a:avLst/>
          </a:prstGeom>
          <a:noFill/>
          <a:ln>
            <a:solidFill>
              <a:schemeClr val="accent1"/>
            </a:solidFill>
          </a:ln>
        </p:spPr>
      </p:pic>
      <p:sp>
        <p:nvSpPr>
          <p:cNvPr id="8" name="TextBox 7"/>
          <p:cNvSpPr txBox="1"/>
          <p:nvPr/>
        </p:nvSpPr>
        <p:spPr>
          <a:xfrm>
            <a:off x="1126273" y="3726459"/>
            <a:ext cx="2833107" cy="369332"/>
          </a:xfrm>
          <a:prstGeom prst="rect">
            <a:avLst/>
          </a:prstGeom>
          <a:noFill/>
        </p:spPr>
        <p:txBody>
          <a:bodyPr wrap="square" rtlCol="0">
            <a:spAutoFit/>
          </a:bodyPr>
          <a:lstStyle/>
          <a:p>
            <a:r>
              <a:rPr lang="en-US" b="1" dirty="0"/>
              <a:t>First Batch Successful</a:t>
            </a:r>
          </a:p>
        </p:txBody>
      </p:sp>
      <p:sp>
        <p:nvSpPr>
          <p:cNvPr id="9" name="TextBox 8"/>
          <p:cNvSpPr txBox="1"/>
          <p:nvPr/>
        </p:nvSpPr>
        <p:spPr>
          <a:xfrm>
            <a:off x="7567952" y="3725116"/>
            <a:ext cx="2833107" cy="369332"/>
          </a:xfrm>
          <a:prstGeom prst="rect">
            <a:avLst/>
          </a:prstGeom>
          <a:noFill/>
        </p:spPr>
        <p:txBody>
          <a:bodyPr wrap="square" rtlCol="0">
            <a:spAutoFit/>
          </a:bodyPr>
          <a:lstStyle/>
          <a:p>
            <a:r>
              <a:rPr lang="en-US" b="1" dirty="0"/>
              <a:t>Second Batch Fails</a:t>
            </a:r>
          </a:p>
        </p:txBody>
      </p:sp>
      <p:sp>
        <p:nvSpPr>
          <p:cNvPr id="1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and Variable Scope</a:t>
            </a:r>
          </a:p>
        </p:txBody>
      </p:sp>
      <p:pic>
        <p:nvPicPr>
          <p:cNvPr id="2" name="Picture 1"/>
          <p:cNvPicPr>
            <a:picLocks noChangeAspect="1"/>
          </p:cNvPicPr>
          <p:nvPr/>
        </p:nvPicPr>
        <p:blipFill>
          <a:blip r:embed="rId6"/>
          <a:stretch>
            <a:fillRect/>
          </a:stretch>
        </p:blipFill>
        <p:spPr>
          <a:xfrm>
            <a:off x="2919528" y="1056432"/>
            <a:ext cx="6086475" cy="2571750"/>
          </a:xfrm>
          <a:prstGeom prst="rect">
            <a:avLst/>
          </a:prstGeom>
        </p:spPr>
      </p:pic>
    </p:spTree>
    <p:extLst>
      <p:ext uri="{BB962C8B-B14F-4D97-AF65-F5344CB8AC3E}">
        <p14:creationId xmlns:p14="http://schemas.microsoft.com/office/powerpoint/2010/main" val="224872029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Synonym</a:t>
            </a:r>
          </a:p>
        </p:txBody>
      </p:sp>
      <p:pic>
        <p:nvPicPr>
          <p:cNvPr id="2" name="Picture 1"/>
          <p:cNvPicPr>
            <a:picLocks noChangeAspect="1"/>
          </p:cNvPicPr>
          <p:nvPr/>
        </p:nvPicPr>
        <p:blipFill>
          <a:blip r:embed="rId2"/>
          <a:stretch>
            <a:fillRect/>
          </a:stretch>
        </p:blipFill>
        <p:spPr>
          <a:xfrm>
            <a:off x="1421632" y="1545806"/>
            <a:ext cx="9330287" cy="3699129"/>
          </a:xfrm>
          <a:prstGeom prst="rect">
            <a:avLst/>
          </a:prstGeom>
        </p:spPr>
      </p:pic>
    </p:spTree>
    <p:extLst>
      <p:ext uri="{BB962C8B-B14F-4D97-AF65-F5344CB8AC3E}">
        <p14:creationId xmlns:p14="http://schemas.microsoft.com/office/powerpoint/2010/main" val="4079005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Inserting Records into an IDENTITY Field</a:t>
            </a:r>
          </a:p>
        </p:txBody>
      </p:sp>
      <p:pic>
        <p:nvPicPr>
          <p:cNvPr id="2" name="Picture 1"/>
          <p:cNvPicPr>
            <a:picLocks noChangeAspect="1"/>
          </p:cNvPicPr>
          <p:nvPr/>
        </p:nvPicPr>
        <p:blipFill>
          <a:blip r:embed="rId2"/>
          <a:stretch>
            <a:fillRect/>
          </a:stretch>
        </p:blipFill>
        <p:spPr>
          <a:xfrm>
            <a:off x="2144268" y="896302"/>
            <a:ext cx="7840980" cy="5417600"/>
          </a:xfrm>
          <a:prstGeom prst="rect">
            <a:avLst/>
          </a:prstGeom>
        </p:spPr>
      </p:pic>
    </p:spTree>
    <p:extLst>
      <p:ext uri="{BB962C8B-B14F-4D97-AF65-F5344CB8AC3E}">
        <p14:creationId xmlns:p14="http://schemas.microsoft.com/office/powerpoint/2010/main" val="262744868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Records using a WHILE Loop</a:t>
            </a:r>
          </a:p>
        </p:txBody>
      </p:sp>
      <p:pic>
        <p:nvPicPr>
          <p:cNvPr id="3" name="Picture 2"/>
          <p:cNvPicPr>
            <a:picLocks noChangeAspect="1"/>
          </p:cNvPicPr>
          <p:nvPr/>
        </p:nvPicPr>
        <p:blipFill>
          <a:blip r:embed="rId2"/>
          <a:stretch>
            <a:fillRect/>
          </a:stretch>
        </p:blipFill>
        <p:spPr>
          <a:xfrm>
            <a:off x="1138237" y="900112"/>
            <a:ext cx="9915525" cy="5057775"/>
          </a:xfrm>
          <a:prstGeom prst="rect">
            <a:avLst/>
          </a:prstGeom>
        </p:spPr>
      </p:pic>
    </p:spTree>
    <p:extLst>
      <p:ext uri="{BB962C8B-B14F-4D97-AF65-F5344CB8AC3E}">
        <p14:creationId xmlns:p14="http://schemas.microsoft.com/office/powerpoint/2010/main" val="233789957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15FE1B-4F1E-4AF1-9015-1FD656D2E4D9}"/>
              </a:ext>
            </a:extLst>
          </p:cNvPr>
          <p:cNvGrpSpPr/>
          <p:nvPr/>
        </p:nvGrpSpPr>
        <p:grpSpPr>
          <a:xfrm>
            <a:off x="367344" y="1370775"/>
            <a:ext cx="11457312" cy="1580470"/>
            <a:chOff x="367344" y="757330"/>
            <a:chExt cx="11457312" cy="1580470"/>
          </a:xfrm>
        </p:grpSpPr>
        <p:sp>
          <p:nvSpPr>
            <p:cNvPr id="7" name="Rounded Rectangle 3">
              <a:extLst>
                <a:ext uri="{FF2B5EF4-FFF2-40B4-BE49-F238E27FC236}">
                  <a16:creationId xmlns:a16="http://schemas.microsoft.com/office/drawing/2014/main" id="{C02001EB-A99F-48F8-AD33-A788582C1DD7}"/>
                </a:ext>
              </a:extLst>
            </p:cNvPr>
            <p:cNvSpPr/>
            <p:nvPr/>
          </p:nvSpPr>
          <p:spPr>
            <a:xfrm>
              <a:off x="367344" y="757330"/>
              <a:ext cx="11457312" cy="158047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2EF5B7CA-ECDF-4B89-AE4E-95BA47B8A359}"/>
                </a:ext>
              </a:extLst>
            </p:cNvPr>
            <p:cNvSpPr/>
            <p:nvPr/>
          </p:nvSpPr>
          <p:spPr>
            <a:xfrm>
              <a:off x="795906" y="844291"/>
              <a:ext cx="10748394" cy="1016823"/>
            </a:xfrm>
            <a:prstGeom prst="rect">
              <a:avLst/>
            </a:prstGeom>
          </p:spPr>
          <p:txBody>
            <a:bodyPr wrap="square">
              <a:spAutoFit/>
            </a:bodyPr>
            <a:lstStyle/>
            <a:p>
              <a:r>
                <a:rPr lang="en-US" sz="3600" dirty="0">
                  <a:solidFill>
                    <a:schemeClr val="bg1"/>
                  </a:solidFill>
                </a:rPr>
                <a:t>A transaction is a series of one or more statements that need to operate as a single logical unit of work.</a:t>
              </a:r>
            </a:p>
          </p:txBody>
        </p:sp>
      </p:grpSp>
      <p:grpSp>
        <p:nvGrpSpPr>
          <p:cNvPr id="5" name="Group 4">
            <a:extLst>
              <a:ext uri="{FF2B5EF4-FFF2-40B4-BE49-F238E27FC236}">
                <a16:creationId xmlns:a16="http://schemas.microsoft.com/office/drawing/2014/main" id="{F56F325C-D1F2-4DFD-95B7-5378BEF98E2A}"/>
              </a:ext>
            </a:extLst>
          </p:cNvPr>
          <p:cNvGrpSpPr/>
          <p:nvPr/>
        </p:nvGrpSpPr>
        <p:grpSpPr>
          <a:xfrm>
            <a:off x="367344" y="3844015"/>
            <a:ext cx="11457312" cy="1552312"/>
            <a:chOff x="367344" y="2923093"/>
            <a:chExt cx="11457312" cy="1865697"/>
          </a:xfrm>
        </p:grpSpPr>
        <p:sp>
          <p:nvSpPr>
            <p:cNvPr id="9" name="Rounded Rectangle 3">
              <a:extLst>
                <a:ext uri="{FF2B5EF4-FFF2-40B4-BE49-F238E27FC236}">
                  <a16:creationId xmlns:a16="http://schemas.microsoft.com/office/drawing/2014/main" id="{5D310573-4910-4B84-BEDD-DCD88E4C4CF0}"/>
                </a:ext>
              </a:extLst>
            </p:cNvPr>
            <p:cNvSpPr/>
            <p:nvPr/>
          </p:nvSpPr>
          <p:spPr>
            <a:xfrm>
              <a:off x="367344" y="2923093"/>
              <a:ext cx="11457312" cy="1865697"/>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3D9C9A9-4BAE-4962-9C9C-3F0466E863AC}"/>
                </a:ext>
              </a:extLst>
            </p:cNvPr>
            <p:cNvSpPr/>
            <p:nvPr/>
          </p:nvSpPr>
          <p:spPr>
            <a:xfrm>
              <a:off x="772930" y="3131143"/>
              <a:ext cx="10528182" cy="1200329"/>
            </a:xfrm>
            <a:prstGeom prst="rect">
              <a:avLst/>
            </a:prstGeom>
          </p:spPr>
          <p:txBody>
            <a:bodyPr wrap="square">
              <a:spAutoFit/>
            </a:bodyPr>
            <a:lstStyle/>
            <a:p>
              <a:r>
                <a:rPr lang="en-US" sz="3600" dirty="0">
                  <a:solidFill>
                    <a:schemeClr val="bg1"/>
                  </a:solidFill>
                </a:rPr>
                <a:t>To qualify as a transaction, the logical unit of work must possess all four of the ACID properties.</a:t>
              </a:r>
            </a:p>
          </p:txBody>
        </p:sp>
      </p:grpSp>
      <p:sp>
        <p:nvSpPr>
          <p:cNvPr id="11" name="Title 1">
            <a:extLst>
              <a:ext uri="{FF2B5EF4-FFF2-40B4-BE49-F238E27FC236}">
                <a16:creationId xmlns:a16="http://schemas.microsoft.com/office/drawing/2014/main" id="{E8EDE005-D5F1-4F5F-9877-A44E9D6F7CCE}"/>
              </a:ext>
            </a:extLst>
          </p:cNvPr>
          <p:cNvSpPr txBox="1">
            <a:spLocks/>
          </p:cNvSpPr>
          <p:nvPr/>
        </p:nvSpPr>
        <p:spPr>
          <a:xfrm>
            <a:off x="210260" y="22777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Transaction?</a:t>
            </a:r>
          </a:p>
        </p:txBody>
      </p:sp>
    </p:spTree>
    <p:extLst>
      <p:ext uri="{BB962C8B-B14F-4D97-AF65-F5344CB8AC3E}">
        <p14:creationId xmlns:p14="http://schemas.microsoft.com/office/powerpoint/2010/main" val="422977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Units of Work – Auto Commit Transactions</a:t>
            </a:r>
          </a:p>
        </p:txBody>
      </p:sp>
      <p:grpSp>
        <p:nvGrpSpPr>
          <p:cNvPr id="6" name="Group 5">
            <a:extLst>
              <a:ext uri="{FF2B5EF4-FFF2-40B4-BE49-F238E27FC236}">
                <a16:creationId xmlns:a16="http://schemas.microsoft.com/office/drawing/2014/main" id="{4CC667FF-B22B-465A-8DC8-6641F319598E}"/>
              </a:ext>
            </a:extLst>
          </p:cNvPr>
          <p:cNvGrpSpPr/>
          <p:nvPr/>
        </p:nvGrpSpPr>
        <p:grpSpPr>
          <a:xfrm>
            <a:off x="711669" y="1149932"/>
            <a:ext cx="10768662" cy="4832058"/>
            <a:chOff x="612774" y="1132514"/>
            <a:chExt cx="10768662" cy="4832058"/>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5891" y="1805889"/>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706514" y="2367320"/>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309104" y="1805889"/>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1" name="Arrow: Right 30">
              <a:extLst>
                <a:ext uri="{FF2B5EF4-FFF2-40B4-BE49-F238E27FC236}">
                  <a16:creationId xmlns:a16="http://schemas.microsoft.com/office/drawing/2014/main" id="{1EABDD45-FA95-4956-9B72-F263097D1441}"/>
                </a:ext>
              </a:extLst>
            </p:cNvPr>
            <p:cNvSpPr/>
            <p:nvPr/>
          </p:nvSpPr>
          <p:spPr>
            <a:xfrm>
              <a:off x="4698745" y="1935147"/>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250318" y="2183482"/>
              <a:ext cx="1425730" cy="646331"/>
            </a:xfrm>
            <a:prstGeom prst="rect">
              <a:avLst/>
            </a:prstGeom>
          </p:spPr>
          <p:txBody>
            <a:bodyPr wrap="square">
              <a:spAutoFit/>
            </a:bodyPr>
            <a:lstStyle/>
            <a:p>
              <a:r>
                <a:rPr lang="en-US" sz="3600" dirty="0">
                  <a:solidFill>
                    <a:schemeClr val="bg1"/>
                  </a:solidFill>
                </a:rPr>
                <a:t>$200</a:t>
              </a:r>
            </a:p>
          </p:txBody>
        </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F83B62-F638-4258-AE19-1F29D18B159F}"/>
                </a:ext>
              </a:extLst>
            </p:cNvPr>
            <p:cNvSpPr/>
            <p:nvPr/>
          </p:nvSpPr>
          <p:spPr>
            <a:xfrm>
              <a:off x="7449559"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E599B0E-F234-44BD-AC0B-23BFD8915939}"/>
                </a:ext>
              </a:extLst>
            </p:cNvPr>
            <p:cNvGrpSpPr/>
            <p:nvPr/>
          </p:nvGrpSpPr>
          <p:grpSpPr>
            <a:xfrm>
              <a:off x="694605" y="3651149"/>
              <a:ext cx="3747137" cy="1837280"/>
              <a:chOff x="694605" y="3550481"/>
              <a:chExt cx="3747137" cy="1837280"/>
            </a:xfrm>
          </p:grpSpPr>
          <p:sp>
            <p:nvSpPr>
              <p:cNvPr id="21" name="Rounded Rectangle 3">
                <a:extLst>
                  <a:ext uri="{FF2B5EF4-FFF2-40B4-BE49-F238E27FC236}">
                    <a16:creationId xmlns:a16="http://schemas.microsoft.com/office/drawing/2014/main" id="{393C043D-2280-4D05-9D5F-0D050A42B04A}"/>
                  </a:ext>
                </a:extLst>
              </p:cNvPr>
              <p:cNvSpPr/>
              <p:nvPr/>
            </p:nvSpPr>
            <p:spPr>
              <a:xfrm>
                <a:off x="694605" y="3550481"/>
                <a:ext cx="3747137" cy="180169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4E79153-446E-4DE0-9BD2-95584B3825BC}"/>
                  </a:ext>
                </a:extLst>
              </p:cNvPr>
              <p:cNvPicPr>
                <a:picLocks noChangeAspect="1"/>
              </p:cNvPicPr>
              <p:nvPr/>
            </p:nvPicPr>
            <p:blipFill>
              <a:blip r:embed="rId6"/>
              <a:stretch>
                <a:fillRect/>
              </a:stretch>
            </p:blipFill>
            <p:spPr>
              <a:xfrm>
                <a:off x="865618" y="3696460"/>
                <a:ext cx="3409950" cy="1209675"/>
              </a:xfrm>
              <a:prstGeom prst="rect">
                <a:avLst/>
              </a:prstGeom>
            </p:spPr>
          </p:pic>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grpSp>
          <p:nvGrpSpPr>
            <p:cNvPr id="4" name="Group 3">
              <a:extLst>
                <a:ext uri="{FF2B5EF4-FFF2-40B4-BE49-F238E27FC236}">
                  <a16:creationId xmlns:a16="http://schemas.microsoft.com/office/drawing/2014/main" id="{25A7046C-B46D-422A-90DD-B9C0BCA92D3E}"/>
                </a:ext>
              </a:extLst>
            </p:cNvPr>
            <p:cNvGrpSpPr/>
            <p:nvPr/>
          </p:nvGrpSpPr>
          <p:grpSpPr>
            <a:xfrm>
              <a:off x="7527310" y="3651149"/>
              <a:ext cx="3781841" cy="1837280"/>
              <a:chOff x="7527310" y="3550481"/>
              <a:chExt cx="3781841" cy="1837280"/>
            </a:xfrm>
          </p:grpSpPr>
          <p:sp>
            <p:nvSpPr>
              <p:cNvPr id="22" name="Rounded Rectangle 3">
                <a:extLst>
                  <a:ext uri="{FF2B5EF4-FFF2-40B4-BE49-F238E27FC236}">
                    <a16:creationId xmlns:a16="http://schemas.microsoft.com/office/drawing/2014/main" id="{32D1F96F-3683-4075-AC11-5EE32177CFF3}"/>
                  </a:ext>
                </a:extLst>
              </p:cNvPr>
              <p:cNvSpPr/>
              <p:nvPr/>
            </p:nvSpPr>
            <p:spPr>
              <a:xfrm>
                <a:off x="7527310" y="3550481"/>
                <a:ext cx="3781841" cy="180169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AED03E70-5A7B-4E15-BCE0-62A5EEB7554E}"/>
                  </a:ext>
                </a:extLst>
              </p:cNvPr>
              <p:cNvPicPr>
                <a:picLocks noChangeAspect="1"/>
              </p:cNvPicPr>
              <p:nvPr/>
            </p:nvPicPr>
            <p:blipFill>
              <a:blip r:embed="rId7"/>
              <a:stretch>
                <a:fillRect/>
              </a:stretch>
            </p:blipFill>
            <p:spPr>
              <a:xfrm>
                <a:off x="7699908" y="3719269"/>
                <a:ext cx="3441531" cy="1162050"/>
              </a:xfrm>
              <a:prstGeom prst="rect">
                <a:avLst/>
              </a:prstGeom>
            </p:spPr>
          </p:pic>
          <p:sp>
            <p:nvSpPr>
              <p:cNvPr id="40" name="Rectangle 39">
                <a:extLst>
                  <a:ext uri="{FF2B5EF4-FFF2-40B4-BE49-F238E27FC236}">
                    <a16:creationId xmlns:a16="http://schemas.microsoft.com/office/drawing/2014/main" id="{CDFEE6B0-8A8D-4912-AFCB-BDE437F3A5C0}"/>
                  </a:ext>
                </a:extLst>
              </p:cNvPr>
              <p:cNvSpPr/>
              <p:nvPr/>
            </p:nvSpPr>
            <p:spPr>
              <a:xfrm>
                <a:off x="8277885" y="4864541"/>
                <a:ext cx="2275224" cy="523220"/>
              </a:xfrm>
              <a:prstGeom prst="rect">
                <a:avLst/>
              </a:prstGeom>
            </p:spPr>
            <p:txBody>
              <a:bodyPr wrap="square">
                <a:spAutoFit/>
              </a:bodyPr>
              <a:lstStyle/>
              <a:p>
                <a:r>
                  <a:rPr lang="en-US" sz="2800" dirty="0">
                    <a:solidFill>
                      <a:schemeClr val="bg1"/>
                    </a:solidFill>
                  </a:rPr>
                  <a:t>Transaction 2</a:t>
                </a:r>
              </a:p>
            </p:txBody>
          </p:sp>
        </p:grpSp>
      </p:grpSp>
    </p:spTree>
    <p:extLst>
      <p:ext uri="{BB962C8B-B14F-4D97-AF65-F5344CB8AC3E}">
        <p14:creationId xmlns:p14="http://schemas.microsoft.com/office/powerpoint/2010/main" val="1039152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Single Logical Unit of Work – Explicit Transactions</a:t>
            </a:r>
          </a:p>
        </p:txBody>
      </p:sp>
      <p:grpSp>
        <p:nvGrpSpPr>
          <p:cNvPr id="8" name="Group 7">
            <a:extLst>
              <a:ext uri="{FF2B5EF4-FFF2-40B4-BE49-F238E27FC236}">
                <a16:creationId xmlns:a16="http://schemas.microsoft.com/office/drawing/2014/main" id="{30A88CED-183B-4229-83A9-5BA0D3DF6AD5}"/>
              </a:ext>
            </a:extLst>
          </p:cNvPr>
          <p:cNvGrpSpPr/>
          <p:nvPr/>
        </p:nvGrpSpPr>
        <p:grpSpPr>
          <a:xfrm>
            <a:off x="693678" y="1158640"/>
            <a:ext cx="10804643" cy="5214969"/>
            <a:chOff x="612774" y="1132514"/>
            <a:chExt cx="10804643" cy="5214969"/>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8314" y="2588578"/>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628937" y="3150009"/>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275882" y="2588578"/>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10804643" cy="4639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nvGrpSpPr>
            <p:cNvPr id="7" name="Group 6">
              <a:extLst>
                <a:ext uri="{FF2B5EF4-FFF2-40B4-BE49-F238E27FC236}">
                  <a16:creationId xmlns:a16="http://schemas.microsoft.com/office/drawing/2014/main" id="{20CB5A57-BE27-4CB4-BD6C-4E3363C5BE0E}"/>
                </a:ext>
              </a:extLst>
            </p:cNvPr>
            <p:cNvGrpSpPr/>
            <p:nvPr/>
          </p:nvGrpSpPr>
          <p:grpSpPr>
            <a:xfrm>
              <a:off x="3808403" y="1809203"/>
              <a:ext cx="4068131" cy="3146945"/>
              <a:chOff x="3747440" y="1809203"/>
              <a:chExt cx="4068131" cy="3146945"/>
            </a:xfrm>
          </p:grpSpPr>
          <p:sp>
            <p:nvSpPr>
              <p:cNvPr id="22" name="Rounded Rectangle 3">
                <a:extLst>
                  <a:ext uri="{FF2B5EF4-FFF2-40B4-BE49-F238E27FC236}">
                    <a16:creationId xmlns:a16="http://schemas.microsoft.com/office/drawing/2014/main" id="{32D1F96F-3683-4075-AC11-5EE32177CFF3}"/>
                  </a:ext>
                </a:extLst>
              </p:cNvPr>
              <p:cNvSpPr/>
              <p:nvPr/>
            </p:nvSpPr>
            <p:spPr>
              <a:xfrm>
                <a:off x="3747440" y="1809203"/>
                <a:ext cx="4068131" cy="314694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7A4C68B-DF2F-4D14-92A9-EE9D25BFE99B}"/>
                  </a:ext>
                </a:extLst>
              </p:cNvPr>
              <p:cNvPicPr>
                <a:picLocks noChangeAspect="1"/>
              </p:cNvPicPr>
              <p:nvPr/>
            </p:nvPicPr>
            <p:blipFill>
              <a:blip r:embed="rId6"/>
              <a:stretch>
                <a:fillRect/>
              </a:stretch>
            </p:blipFill>
            <p:spPr>
              <a:xfrm>
                <a:off x="4172129" y="2148606"/>
                <a:ext cx="3282408" cy="2474479"/>
              </a:xfrm>
              <a:prstGeom prst="rect">
                <a:avLst/>
              </a:prstGeom>
            </p:spPr>
          </p:pic>
        </p:grpSp>
        <p:grpSp>
          <p:nvGrpSpPr>
            <p:cNvPr id="5" name="Group 4">
              <a:extLst>
                <a:ext uri="{FF2B5EF4-FFF2-40B4-BE49-F238E27FC236}">
                  <a16:creationId xmlns:a16="http://schemas.microsoft.com/office/drawing/2014/main" id="{13C5B8C2-B6DB-4ACE-AC22-52E550E8DF10}"/>
                </a:ext>
              </a:extLst>
            </p:cNvPr>
            <p:cNvGrpSpPr/>
            <p:nvPr/>
          </p:nvGrpSpPr>
          <p:grpSpPr>
            <a:xfrm>
              <a:off x="4716735" y="5204483"/>
              <a:ext cx="2596720" cy="1143000"/>
              <a:chOff x="4797640" y="1224320"/>
              <a:chExt cx="2596720" cy="1143000"/>
            </a:xfrm>
          </p:grpSpPr>
          <p:sp>
            <p:nvSpPr>
              <p:cNvPr id="31" name="Arrow: Right 30">
                <a:extLst>
                  <a:ext uri="{FF2B5EF4-FFF2-40B4-BE49-F238E27FC236}">
                    <a16:creationId xmlns:a16="http://schemas.microsoft.com/office/drawing/2014/main" id="{1EABDD45-FA95-4956-9B72-F263097D1441}"/>
                  </a:ext>
                </a:extLst>
              </p:cNvPr>
              <p:cNvSpPr/>
              <p:nvPr/>
            </p:nvSpPr>
            <p:spPr>
              <a:xfrm>
                <a:off x="4797640" y="1224320"/>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349213" y="1472655"/>
                <a:ext cx="1425730" cy="646331"/>
              </a:xfrm>
              <a:prstGeom prst="rect">
                <a:avLst/>
              </a:prstGeom>
            </p:spPr>
            <p:txBody>
              <a:bodyPr wrap="square">
                <a:spAutoFit/>
              </a:bodyPr>
              <a:lstStyle/>
              <a:p>
                <a:r>
                  <a:rPr lang="en-US" sz="3600" dirty="0">
                    <a:solidFill>
                      <a:schemeClr val="bg1"/>
                    </a:solidFill>
                  </a:rPr>
                  <a:t>$200</a:t>
                </a:r>
              </a:p>
            </p:txBody>
          </p:sp>
        </p:grpSp>
      </p:grpSp>
    </p:spTree>
    <p:extLst>
      <p:ext uri="{BB962C8B-B14F-4D97-AF65-F5344CB8AC3E}">
        <p14:creationId xmlns:p14="http://schemas.microsoft.com/office/powerpoint/2010/main" val="286236117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76400" y="1206186"/>
            <a:ext cx="8839200"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1899139" y="1729839"/>
            <a:ext cx="8376137"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A</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tomicity – </a:t>
            </a:r>
            <a:r>
              <a:rPr lang="en-US" sz="4000" b="1" dirty="0">
                <a:ln w="1905"/>
                <a:solidFill>
                  <a:prstClr val="black"/>
                </a:solidFill>
                <a:effectLst>
                  <a:innerShdw blurRad="69850" dist="43180" dir="5400000">
                    <a:srgbClr val="000000">
                      <a:alpha val="65000"/>
                    </a:srgbClr>
                  </a:innerShdw>
                </a:effectLst>
                <a:latin typeface="Arial Black" pitchFamily="34" charset="0"/>
              </a:rPr>
              <a:t>All or Nothing</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 </a:t>
            </a:r>
          </a:p>
        </p:txBody>
      </p:sp>
      <p:sp>
        <p:nvSpPr>
          <p:cNvPr id="6" name="Rectangle 5"/>
          <p:cNvSpPr/>
          <p:nvPr/>
        </p:nvSpPr>
        <p:spPr>
          <a:xfrm>
            <a:off x="1881554" y="2792526"/>
            <a:ext cx="8393723"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onsistent – </a:t>
            </a:r>
            <a:r>
              <a:rPr lang="en-US" sz="4000" b="1" dirty="0">
                <a:ln w="1905"/>
                <a:solidFill>
                  <a:prstClr val="black"/>
                </a:solidFill>
                <a:effectLst>
                  <a:innerShdw blurRad="69850" dist="43180" dir="5400000">
                    <a:srgbClr val="000000">
                      <a:alpha val="65000"/>
                    </a:srgbClr>
                  </a:innerShdw>
                </a:effectLst>
                <a:latin typeface="Arial Black" pitchFamily="34" charset="0"/>
              </a:rPr>
              <a:t>Only valid data</a:t>
            </a:r>
          </a:p>
        </p:txBody>
      </p:sp>
      <p:sp>
        <p:nvSpPr>
          <p:cNvPr id="7" name="Rectangle 6"/>
          <p:cNvSpPr/>
          <p:nvPr/>
        </p:nvSpPr>
        <p:spPr>
          <a:xfrm>
            <a:off x="1893277" y="3855213"/>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I</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solated – </a:t>
            </a:r>
            <a:r>
              <a:rPr lang="en-US" sz="4000" b="1" dirty="0">
                <a:ln w="1905"/>
                <a:solidFill>
                  <a:prstClr val="black"/>
                </a:solidFill>
                <a:effectLst>
                  <a:innerShdw blurRad="69850" dist="43180" dir="5400000">
                    <a:srgbClr val="000000">
                      <a:alpha val="65000"/>
                    </a:srgbClr>
                  </a:innerShdw>
                </a:effectLst>
                <a:latin typeface="Arial Black" pitchFamily="34" charset="0"/>
              </a:rPr>
              <a:t>No interference</a:t>
            </a:r>
          </a:p>
        </p:txBody>
      </p:sp>
      <p:sp>
        <p:nvSpPr>
          <p:cNvPr id="8" name="Rectangle 7"/>
          <p:cNvSpPr/>
          <p:nvPr/>
        </p:nvSpPr>
        <p:spPr>
          <a:xfrm>
            <a:off x="1905000" y="4917900"/>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D</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urable – </a:t>
            </a:r>
            <a:r>
              <a:rPr lang="en-US" sz="4000" b="1" dirty="0">
                <a:ln w="1905"/>
                <a:solidFill>
                  <a:prstClr val="black"/>
                </a:solidFill>
                <a:effectLst>
                  <a:innerShdw blurRad="69850" dist="43180" dir="5400000">
                    <a:srgbClr val="000000">
                      <a:alpha val="65000"/>
                    </a:srgbClr>
                  </a:innerShdw>
                </a:effectLst>
                <a:latin typeface="Arial Black" pitchFamily="34" charset="0"/>
              </a:rPr>
              <a:t>Data is recoverable</a:t>
            </a:r>
          </a:p>
        </p:txBody>
      </p:sp>
      <p:sp>
        <p:nvSpPr>
          <p:cNvPr id="10" name="Title 1"/>
          <p:cNvSpPr>
            <a:spLocks noGrp="1"/>
          </p:cNvSpPr>
          <p:nvPr>
            <p:ph type="title" idx="4294967295"/>
          </p:nvPr>
        </p:nvSpPr>
        <p:spPr>
          <a:xfrm>
            <a:off x="609600" y="135679"/>
            <a:ext cx="10972800" cy="830997"/>
          </a:xfrm>
          <a:solidFill>
            <a:schemeClr val="accent4">
              <a:lumMod val="75000"/>
            </a:schemeClr>
          </a:solidFill>
          <a:ln>
            <a:solidFill>
              <a:schemeClr val="accent4">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Transactions must pass the ACID test</a:t>
            </a:r>
          </a:p>
        </p:txBody>
      </p:sp>
    </p:spTree>
    <p:extLst>
      <p:ext uri="{BB962C8B-B14F-4D97-AF65-F5344CB8AC3E}">
        <p14:creationId xmlns:p14="http://schemas.microsoft.com/office/powerpoint/2010/main" val="356700058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5131" y="1206186"/>
            <a:ext cx="11534503"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Rectangle 4"/>
          <p:cNvSpPr/>
          <p:nvPr/>
        </p:nvSpPr>
        <p:spPr>
          <a:xfrm>
            <a:off x="3617577" y="1523080"/>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Data Copy</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Create files and copies data</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a:t>
            </a:r>
          </a:p>
        </p:txBody>
      </p:sp>
      <p:sp>
        <p:nvSpPr>
          <p:cNvPr id="6" name="Rectangle 5"/>
          <p:cNvSpPr/>
          <p:nvPr/>
        </p:nvSpPr>
        <p:spPr>
          <a:xfrm>
            <a:off x="3617578" y="3113689"/>
            <a:ext cx="7694860"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Redo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Applies committed Transactions from log.</a:t>
            </a:r>
          </a:p>
        </p:txBody>
      </p:sp>
      <p:sp>
        <p:nvSpPr>
          <p:cNvPr id="7" name="Rectangle 6"/>
          <p:cNvSpPr/>
          <p:nvPr/>
        </p:nvSpPr>
        <p:spPr>
          <a:xfrm>
            <a:off x="3617577" y="4704298"/>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Undo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Rolls back uncommitted transactions</a:t>
            </a:r>
          </a:p>
        </p:txBody>
      </p:sp>
      <p:sp>
        <p:nvSpPr>
          <p:cNvPr id="10" name="Title 1"/>
          <p:cNvSpPr>
            <a:spLocks noGrp="1"/>
          </p:cNvSpPr>
          <p:nvPr>
            <p:ph type="title" idx="4294967295"/>
          </p:nvPr>
        </p:nvSpPr>
        <p:spPr>
          <a:xfrm>
            <a:off x="613955" y="1769301"/>
            <a:ext cx="2677886" cy="830997"/>
          </a:xfrm>
          <a:solidFill>
            <a:schemeClr val="accent4">
              <a:lumMod val="75000"/>
            </a:schemeClr>
          </a:solidFill>
          <a:ln>
            <a:solidFill>
              <a:schemeClr val="accent4">
                <a:lumMod val="75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Restore</a:t>
            </a:r>
          </a:p>
        </p:txBody>
      </p:sp>
      <p:sp>
        <p:nvSpPr>
          <p:cNvPr id="9" name="Title 1"/>
          <p:cNvSpPr txBox="1">
            <a:spLocks/>
          </p:cNvSpPr>
          <p:nvPr/>
        </p:nvSpPr>
        <p:spPr>
          <a:xfrm>
            <a:off x="587411" y="4130699"/>
            <a:ext cx="2677886" cy="830997"/>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112" rtl="0" eaLnBrk="1" fontAlgn="auto" latinLnBrk="0" hangingPunct="1">
              <a:lnSpc>
                <a:spcPct val="100000"/>
              </a:lnSpc>
              <a:spcBef>
                <a:spcPct val="0"/>
              </a:spcBef>
              <a:spcAft>
                <a:spcPts val="0"/>
              </a:spcAft>
              <a:buClrTx/>
              <a:buSzTx/>
              <a:buFontTx/>
              <a:buNone/>
              <a:tabLst/>
              <a:defRPr/>
            </a:pPr>
            <a:r>
              <a:rPr kumimoji="0" lang="en-US" altLang="en-US" sz="4800" b="1" i="0" u="none" strike="noStrike" kern="1200" cap="none" spc="0" normalizeH="0" baseline="0" noProof="0" dirty="0">
                <a:ln w="1905"/>
                <a:solidFill>
                  <a:schemeClr val="accent4">
                    <a:lumMod val="20000"/>
                    <a:lumOff val="80000"/>
                  </a:schemeClr>
                </a:solidFill>
                <a:effectLst>
                  <a:innerShdw blurRad="69850" dist="43180" dir="5400000">
                    <a:srgbClr val="000000">
                      <a:alpha val="65000"/>
                    </a:srgbClr>
                  </a:innerShdw>
                </a:effectLst>
                <a:uLnTx/>
                <a:uFillTx/>
                <a:latin typeface="Calibri" panose="020F0502020204030204" pitchFamily="34" charset="0"/>
                <a:ea typeface="+mn-ea"/>
                <a:cs typeface="+mn-cs"/>
              </a:rPr>
              <a:t>Recovery</a:t>
            </a:r>
          </a:p>
        </p:txBody>
      </p:sp>
      <p:cxnSp>
        <p:nvCxnSpPr>
          <p:cNvPr id="3" name="Straight Connector 2"/>
          <p:cNvCxnSpPr/>
          <p:nvPr/>
        </p:nvCxnSpPr>
        <p:spPr>
          <a:xfrm>
            <a:off x="235131" y="3003275"/>
            <a:ext cx="11534503" cy="0"/>
          </a:xfrm>
          <a:prstGeom prst="line">
            <a:avLst/>
          </a:prstGeom>
          <a:ln w="571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chemeClr val="tx1"/>
                </a:solidFill>
                <a:effectLst/>
                <a:uLnTx/>
                <a:uFillTx/>
                <a:latin typeface="+mj-lt"/>
                <a:ea typeface="+mj-ea"/>
                <a:cs typeface="Segoe UI Light"/>
              </a:rPr>
              <a:t>Database Recovery</a:t>
            </a:r>
          </a:p>
        </p:txBody>
      </p:sp>
    </p:spTree>
    <p:extLst>
      <p:ext uri="{BB962C8B-B14F-4D97-AF65-F5344CB8AC3E}">
        <p14:creationId xmlns:p14="http://schemas.microsoft.com/office/powerpoint/2010/main" val="35559761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p:cNvSpPr/>
          <p:nvPr/>
        </p:nvSpPr>
        <p:spPr bwMode="auto">
          <a:xfrm>
            <a:off x="1283607" y="1261428"/>
            <a:ext cx="3754272" cy="1735868"/>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97" name="Group 196"/>
          <p:cNvGrpSpPr/>
          <p:nvPr/>
        </p:nvGrpSpPr>
        <p:grpSpPr>
          <a:xfrm>
            <a:off x="1650972" y="1763326"/>
            <a:ext cx="1322798" cy="1164141"/>
            <a:chOff x="55528" y="895983"/>
            <a:chExt cx="1322798" cy="1164141"/>
          </a:xfrm>
        </p:grpSpPr>
        <p:pic>
          <p:nvPicPr>
            <p:cNvPr id="198" name="Picture 1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98" y="895983"/>
              <a:ext cx="531695" cy="840079"/>
            </a:xfrm>
            <a:prstGeom prst="rect">
              <a:avLst/>
            </a:prstGeom>
          </p:spPr>
        </p:pic>
        <p:sp>
          <p:nvSpPr>
            <p:cNvPr id="199" name="TextBox 198"/>
            <p:cNvSpPr txBox="1"/>
            <p:nvPr/>
          </p:nvSpPr>
          <p:spPr>
            <a:xfrm>
              <a:off x="55528" y="1752347"/>
              <a:ext cx="132279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User</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200" name="Group 199"/>
          <p:cNvGrpSpPr/>
          <p:nvPr/>
        </p:nvGrpSpPr>
        <p:grpSpPr>
          <a:xfrm>
            <a:off x="3379164" y="1531886"/>
            <a:ext cx="1511183" cy="1421611"/>
            <a:chOff x="4171507" y="1032513"/>
            <a:chExt cx="1511183" cy="1421611"/>
          </a:xfrm>
        </p:grpSpPr>
        <p:sp>
          <p:nvSpPr>
            <p:cNvPr id="201" name="TextBox 200"/>
            <p:cNvSpPr txBox="1"/>
            <p:nvPr/>
          </p:nvSpPr>
          <p:spPr>
            <a:xfrm>
              <a:off x="4171507" y="2146347"/>
              <a:ext cx="1511183"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Group</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02" name="Group 201"/>
            <p:cNvGrpSpPr/>
            <p:nvPr/>
          </p:nvGrpSpPr>
          <p:grpSpPr>
            <a:xfrm>
              <a:off x="4314736" y="1032513"/>
              <a:ext cx="1167471" cy="1109843"/>
              <a:chOff x="1598976" y="1906235"/>
              <a:chExt cx="1167471" cy="1109843"/>
            </a:xfrm>
          </p:grpSpPr>
          <p:sp>
            <p:nvSpPr>
              <p:cNvPr id="203" name="Oval 202"/>
              <p:cNvSpPr/>
              <p:nvPr/>
            </p:nvSpPr>
            <p:spPr bwMode="auto">
              <a:xfrm>
                <a:off x="1598976" y="2615115"/>
                <a:ext cx="1167471" cy="400963"/>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1791" y="1906235"/>
                <a:ext cx="301427" cy="871624"/>
              </a:xfrm>
              <a:prstGeom prst="rect">
                <a:avLst/>
              </a:prstGeom>
            </p:spPr>
          </p:pic>
          <p:pic>
            <p:nvPicPr>
              <p:cNvPr id="205" name="Picture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5910" y="1984865"/>
                <a:ext cx="301427" cy="871624"/>
              </a:xfrm>
              <a:prstGeom prst="rect">
                <a:avLst/>
              </a:prstGeom>
            </p:spPr>
          </p:pic>
          <p:pic>
            <p:nvPicPr>
              <p:cNvPr id="206" name="Picture 2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4606" y="2099961"/>
                <a:ext cx="301427" cy="871624"/>
              </a:xfrm>
              <a:prstGeom prst="rect">
                <a:avLst/>
              </a:prstGeom>
            </p:spPr>
          </p:pic>
        </p:grpSp>
      </p:grpSp>
      <p:grpSp>
        <p:nvGrpSpPr>
          <p:cNvPr id="209" name="Group 208"/>
          <p:cNvGrpSpPr/>
          <p:nvPr/>
        </p:nvGrpSpPr>
        <p:grpSpPr>
          <a:xfrm>
            <a:off x="5842552" y="1582430"/>
            <a:ext cx="3968856" cy="4033402"/>
            <a:chOff x="3273683" y="176939"/>
            <a:chExt cx="3968856" cy="5813834"/>
          </a:xfrm>
          <a:solidFill>
            <a:schemeClr val="accent4">
              <a:lumMod val="20000"/>
              <a:lumOff val="80000"/>
            </a:schemeClr>
          </a:solidFill>
        </p:grpSpPr>
        <p:sp>
          <p:nvSpPr>
            <p:cNvPr id="210" name="Rectangle 209"/>
            <p:cNvSpPr/>
            <p:nvPr/>
          </p:nvSpPr>
          <p:spPr bwMode="auto">
            <a:xfrm>
              <a:off x="3491048" y="636108"/>
              <a:ext cx="3751491" cy="5354665"/>
            </a:xfrm>
            <a:prstGeom prst="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1" name="Picture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3683" y="176939"/>
              <a:ext cx="632218" cy="1121175"/>
            </a:xfrm>
            <a:prstGeom prst="rect">
              <a:avLst/>
            </a:prstGeom>
            <a:noFill/>
          </p:spPr>
        </p:pic>
      </p:grpSp>
      <p:grpSp>
        <p:nvGrpSpPr>
          <p:cNvPr id="212" name="Group 211"/>
          <p:cNvGrpSpPr/>
          <p:nvPr/>
        </p:nvGrpSpPr>
        <p:grpSpPr>
          <a:xfrm>
            <a:off x="6384788" y="3887154"/>
            <a:ext cx="3016523" cy="1600041"/>
            <a:chOff x="3801031" y="2574595"/>
            <a:chExt cx="3016523" cy="1600041"/>
          </a:xfrm>
        </p:grpSpPr>
        <p:sp>
          <p:nvSpPr>
            <p:cNvPr id="213" name="Rectangle 212"/>
            <p:cNvSpPr/>
            <p:nvPr/>
          </p:nvSpPr>
          <p:spPr bwMode="auto">
            <a:xfrm>
              <a:off x="4022126" y="2800294"/>
              <a:ext cx="2795428" cy="1374342"/>
            </a:xfrm>
            <a:prstGeom prst="rect">
              <a:avLst/>
            </a:prstGeom>
            <a:solidFill>
              <a:schemeClr val="accent6">
                <a:lumMod val="20000"/>
                <a:lumOff val="80000"/>
              </a:schemeClr>
            </a:solidFill>
            <a:ln>
              <a:solidFill>
                <a:schemeClr val="accent6">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4" name="Picture 2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1031" y="2574595"/>
              <a:ext cx="688044" cy="452815"/>
            </a:xfrm>
            <a:prstGeom prst="rect">
              <a:avLst/>
            </a:prstGeom>
          </p:spPr>
        </p:pic>
      </p:grpSp>
      <p:grpSp>
        <p:nvGrpSpPr>
          <p:cNvPr id="215" name="Group 214"/>
          <p:cNvGrpSpPr/>
          <p:nvPr/>
        </p:nvGrpSpPr>
        <p:grpSpPr>
          <a:xfrm>
            <a:off x="7323033" y="4499373"/>
            <a:ext cx="1160446" cy="649605"/>
            <a:chOff x="-65424" y="3528617"/>
            <a:chExt cx="1160446" cy="649605"/>
          </a:xfrm>
        </p:grpSpPr>
        <p:sp>
          <p:nvSpPr>
            <p:cNvPr id="216" name="TextBox 215"/>
            <p:cNvSpPr txBox="1"/>
            <p:nvPr/>
          </p:nvSpPr>
          <p:spPr>
            <a:xfrm>
              <a:off x="-65424" y="3901223"/>
              <a:ext cx="116044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User</a:t>
              </a:r>
              <a:endParaRPr lang="en-US" sz="1200" dirty="0">
                <a:solidFill>
                  <a:srgbClr val="000000"/>
                </a:solidFill>
                <a:latin typeface="Segoe UI" panose="020B0502040204020203" pitchFamily="34" charset="0"/>
                <a:cs typeface="Segoe UI" panose="020B0502040204020203" pitchFamily="34" charset="0"/>
              </a:endParaRPr>
            </a:p>
          </p:txBody>
        </p:sp>
        <p:pic>
          <p:nvPicPr>
            <p:cNvPr id="217" name="Picture 2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334" y="3528617"/>
              <a:ext cx="264070" cy="417231"/>
            </a:xfrm>
            <a:prstGeom prst="rect">
              <a:avLst/>
            </a:prstGeom>
          </p:spPr>
        </p:pic>
      </p:grpSp>
      <p:grpSp>
        <p:nvGrpSpPr>
          <p:cNvPr id="218" name="Group 217"/>
          <p:cNvGrpSpPr/>
          <p:nvPr/>
        </p:nvGrpSpPr>
        <p:grpSpPr>
          <a:xfrm>
            <a:off x="7942928" y="2212111"/>
            <a:ext cx="1522158" cy="756780"/>
            <a:chOff x="1918764" y="4202670"/>
            <a:chExt cx="1522158" cy="756780"/>
          </a:xfrm>
        </p:grpSpPr>
        <p:pic>
          <p:nvPicPr>
            <p:cNvPr id="219" name="Picture 2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3068" y="4202670"/>
              <a:ext cx="303659" cy="479781"/>
            </a:xfrm>
            <a:prstGeom prst="rect">
              <a:avLst/>
            </a:prstGeom>
          </p:spPr>
        </p:pic>
        <p:sp>
          <p:nvSpPr>
            <p:cNvPr id="220" name="TextBox 219"/>
            <p:cNvSpPr txBox="1"/>
            <p:nvPr/>
          </p:nvSpPr>
          <p:spPr>
            <a:xfrm>
              <a:off x="1918764" y="4682451"/>
              <a:ext cx="1522158" cy="276999"/>
            </a:xfrm>
            <a:prstGeom prst="rect">
              <a:avLst/>
            </a:prstGeom>
            <a:no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SQL Server Login</a:t>
              </a:r>
              <a:endParaRPr lang="en-US" sz="1200" dirty="0">
                <a:solidFill>
                  <a:srgbClr val="000000"/>
                </a:solidFill>
                <a:latin typeface="Segoe UI" panose="020B0502040204020203" pitchFamily="34" charset="0"/>
                <a:cs typeface="Segoe UI" panose="020B0502040204020203" pitchFamily="34" charset="0"/>
              </a:endParaRPr>
            </a:p>
          </p:txBody>
        </p:sp>
      </p:grpSp>
      <p:cxnSp>
        <p:nvCxnSpPr>
          <p:cNvPr id="221" name="Elbow Connector 28"/>
          <p:cNvCxnSpPr>
            <a:stCxn id="196" idx="3"/>
          </p:cNvCxnSpPr>
          <p:nvPr/>
        </p:nvCxnSpPr>
        <p:spPr bwMode="auto">
          <a:xfrm>
            <a:off x="5037879" y="2129362"/>
            <a:ext cx="1977762" cy="401829"/>
          </a:xfrm>
          <a:prstGeom prst="bentConnector3">
            <a:avLst>
              <a:gd name="adj1" fmla="val 17871"/>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24" name="TextBox 223"/>
          <p:cNvSpPr txBox="1"/>
          <p:nvPr/>
        </p:nvSpPr>
        <p:spPr>
          <a:xfrm>
            <a:off x="9950016" y="1580153"/>
            <a:ext cx="1069626" cy="646331"/>
          </a:xfrm>
          <a:prstGeom prst="rect">
            <a:avLst/>
          </a:prstGeom>
          <a:solidFill>
            <a:schemeClr val="accent4">
              <a:lumMod val="40000"/>
              <a:lumOff val="60000"/>
            </a:schemeClr>
          </a:solidFill>
          <a:ln w="28575">
            <a:solidFill>
              <a:schemeClr val="accent4">
                <a:lumMod val="50000"/>
              </a:schemeClr>
            </a:solidFill>
          </a:ln>
        </p:spPr>
        <p:txBody>
          <a:bodyPr wrap="square" rtlCol="0">
            <a:spAutoFit/>
          </a:bodyPr>
          <a:lstStyle/>
          <a:p>
            <a:pPr algn="ctr"/>
            <a:r>
              <a:rPr lang="en-GB" sz="1200" b="0" dirty="0">
                <a:latin typeface="Segoe UI" panose="020B0502040204020203" pitchFamily="34" charset="0"/>
                <a:cs typeface="Segoe UI" panose="020B0502040204020203" pitchFamily="34" charset="0"/>
              </a:rPr>
              <a:t>User name</a:t>
            </a:r>
          </a:p>
          <a:p>
            <a:pPr algn="ctr"/>
            <a:r>
              <a:rPr lang="en-GB" sz="1200" b="0" dirty="0">
                <a:latin typeface="Segoe UI" panose="020B0502040204020203" pitchFamily="34" charset="0"/>
                <a:cs typeface="Segoe UI" panose="020B0502040204020203" pitchFamily="34" charset="0"/>
              </a:rPr>
              <a:t>&amp;</a:t>
            </a:r>
          </a:p>
          <a:p>
            <a:pPr algn="ctr"/>
            <a:r>
              <a:rPr lang="en-GB" sz="1200" b="0" dirty="0">
                <a:latin typeface="Segoe UI" panose="020B0502040204020203" pitchFamily="34" charset="0"/>
                <a:cs typeface="Segoe UI" panose="020B0502040204020203" pitchFamily="34" charset="0"/>
              </a:rPr>
              <a:t>Password</a:t>
            </a:r>
            <a:endParaRPr lang="en-US" sz="1200" b="0" dirty="0">
              <a:latin typeface="Segoe UI" panose="020B0502040204020203" pitchFamily="34" charset="0"/>
              <a:cs typeface="Segoe UI" panose="020B0502040204020203" pitchFamily="34" charset="0"/>
            </a:endParaRPr>
          </a:p>
        </p:txBody>
      </p:sp>
      <p:cxnSp>
        <p:nvCxnSpPr>
          <p:cNvPr id="225" name="Elbow Connector 32"/>
          <p:cNvCxnSpPr/>
          <p:nvPr/>
        </p:nvCxnSpPr>
        <p:spPr bwMode="auto">
          <a:xfrm rot="5400000">
            <a:off x="9435378" y="1767165"/>
            <a:ext cx="396307" cy="1269345"/>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6" name="Elbow Connector 33"/>
          <p:cNvCxnSpPr/>
          <p:nvPr/>
        </p:nvCxnSpPr>
        <p:spPr bwMode="auto">
          <a:xfrm rot="5400000">
            <a:off x="7550385" y="3554367"/>
            <a:ext cx="1739098" cy="568146"/>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7" name="Elbow Connector 34"/>
          <p:cNvCxnSpPr/>
          <p:nvPr/>
        </p:nvCxnSpPr>
        <p:spPr bwMode="auto">
          <a:xfrm rot="16200000" flipH="1">
            <a:off x="6727584" y="3563782"/>
            <a:ext cx="1730626" cy="557787"/>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34" name="Group 233"/>
          <p:cNvGrpSpPr/>
          <p:nvPr/>
        </p:nvGrpSpPr>
        <p:grpSpPr>
          <a:xfrm>
            <a:off x="1338735" y="918570"/>
            <a:ext cx="2048417" cy="806307"/>
            <a:chOff x="1366792" y="933101"/>
            <a:chExt cx="2048417" cy="806307"/>
          </a:xfrm>
        </p:grpSpPr>
        <p:sp>
          <p:nvSpPr>
            <p:cNvPr id="235" name="TextBox 234"/>
            <p:cNvSpPr txBox="1"/>
            <p:nvPr/>
          </p:nvSpPr>
          <p:spPr>
            <a:xfrm>
              <a:off x="1366792" y="1462409"/>
              <a:ext cx="2048417" cy="276999"/>
            </a:xfrm>
            <a:prstGeom prst="rect">
              <a:avLst/>
            </a:prstGeom>
            <a:solidFill>
              <a:schemeClr val="bg1"/>
            </a:solid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Authenticated by Windows</a:t>
              </a:r>
              <a:endParaRPr lang="en-US" sz="1200" dirty="0">
                <a:solidFill>
                  <a:srgbClr val="000000"/>
                </a:solidFill>
                <a:latin typeface="Segoe UI" panose="020B0502040204020203" pitchFamily="34" charset="0"/>
                <a:cs typeface="Segoe UI" panose="020B0502040204020203" pitchFamily="34" charset="0"/>
              </a:endParaRPr>
            </a:p>
          </p:txBody>
        </p:sp>
        <p:grpSp>
          <p:nvGrpSpPr>
            <p:cNvPr id="236" name="Group 235"/>
            <p:cNvGrpSpPr/>
            <p:nvPr/>
          </p:nvGrpSpPr>
          <p:grpSpPr>
            <a:xfrm>
              <a:off x="2113833" y="933101"/>
              <a:ext cx="447732" cy="642597"/>
              <a:chOff x="2388825" y="2185405"/>
              <a:chExt cx="572504" cy="821674"/>
            </a:xfrm>
          </p:grpSpPr>
          <p:pic>
            <p:nvPicPr>
              <p:cNvPr id="237" name="Picture 2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grpSp>
      <p:grpSp>
        <p:nvGrpSpPr>
          <p:cNvPr id="243" name="Group 242"/>
          <p:cNvGrpSpPr/>
          <p:nvPr/>
        </p:nvGrpSpPr>
        <p:grpSpPr>
          <a:xfrm>
            <a:off x="6643570" y="2193404"/>
            <a:ext cx="1228221" cy="753764"/>
            <a:chOff x="1918547" y="4188743"/>
            <a:chExt cx="1228221" cy="753764"/>
          </a:xfrm>
        </p:grpSpPr>
        <p:pic>
          <p:nvPicPr>
            <p:cNvPr id="244" name="Picture 2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84027" y="4188743"/>
              <a:ext cx="313124" cy="494736"/>
            </a:xfrm>
            <a:prstGeom prst="rect">
              <a:avLst/>
            </a:prstGeom>
          </p:spPr>
        </p:pic>
        <p:sp>
          <p:nvSpPr>
            <p:cNvPr id="245" name="TextBox 244"/>
            <p:cNvSpPr txBox="1"/>
            <p:nvPr/>
          </p:nvSpPr>
          <p:spPr>
            <a:xfrm>
              <a:off x="1918547" y="4665508"/>
              <a:ext cx="1228221"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Windows Login</a:t>
              </a:r>
              <a:endParaRPr lang="en-US" sz="1200" dirty="0">
                <a:solidFill>
                  <a:srgbClr val="000000"/>
                </a:solidFill>
                <a:latin typeface="Segoe UI" panose="020B0502040204020203" pitchFamily="34" charset="0"/>
                <a:cs typeface="Segoe UI" panose="020B0502040204020203" pitchFamily="34" charset="0"/>
              </a:endParaRPr>
            </a:p>
          </p:txBody>
        </p:sp>
      </p:grpSp>
      <p:grpSp>
        <p:nvGrpSpPr>
          <p:cNvPr id="246" name="Group 245"/>
          <p:cNvGrpSpPr/>
          <p:nvPr/>
        </p:nvGrpSpPr>
        <p:grpSpPr>
          <a:xfrm>
            <a:off x="7763157" y="3086423"/>
            <a:ext cx="483127" cy="702911"/>
            <a:chOff x="1712433" y="6109599"/>
            <a:chExt cx="483127" cy="702911"/>
          </a:xfrm>
        </p:grpSpPr>
        <p:pic>
          <p:nvPicPr>
            <p:cNvPr id="247" name="Picture 2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248" name="Picture 2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249" name="Picture 2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grpSp>
        <p:nvGrpSpPr>
          <p:cNvPr id="250" name="Group 249"/>
          <p:cNvGrpSpPr/>
          <p:nvPr/>
        </p:nvGrpSpPr>
        <p:grpSpPr>
          <a:xfrm>
            <a:off x="6811388" y="4679678"/>
            <a:ext cx="398089" cy="608005"/>
            <a:chOff x="7581304" y="4483105"/>
            <a:chExt cx="398089" cy="608005"/>
          </a:xfrm>
        </p:grpSpPr>
        <p:pic>
          <p:nvPicPr>
            <p:cNvPr id="251" name="Picture 2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1304" y="4483105"/>
              <a:ext cx="186754" cy="540030"/>
            </a:xfrm>
            <a:prstGeom prst="rect">
              <a:avLst/>
            </a:prstGeom>
          </p:spPr>
        </p:pic>
        <p:pic>
          <p:nvPicPr>
            <p:cNvPr id="252" name="Picture 2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2639" y="4507522"/>
              <a:ext cx="186754" cy="540030"/>
            </a:xfrm>
            <a:prstGeom prst="rect">
              <a:avLst/>
            </a:prstGeom>
          </p:spPr>
        </p:pic>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75970" y="4551080"/>
              <a:ext cx="186754" cy="540030"/>
            </a:xfrm>
            <a:prstGeom prst="rect">
              <a:avLst/>
            </a:prstGeom>
          </p:spPr>
        </p:pic>
      </p:grpSp>
      <p:sp>
        <p:nvSpPr>
          <p:cNvPr id="254" name="TextBox 253"/>
          <p:cNvSpPr txBox="1"/>
          <p:nvPr/>
        </p:nvSpPr>
        <p:spPr>
          <a:xfrm>
            <a:off x="7489700" y="3753392"/>
            <a:ext cx="94692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Server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5" name="Elbow Connector 62"/>
          <p:cNvCxnSpPr/>
          <p:nvPr/>
        </p:nvCxnSpPr>
        <p:spPr bwMode="auto">
          <a:xfrm rot="16200000" flipH="1">
            <a:off x="7402920" y="3041223"/>
            <a:ext cx="447019" cy="273455"/>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56" name="Elbow Connector 63"/>
          <p:cNvCxnSpPr/>
          <p:nvPr/>
        </p:nvCxnSpPr>
        <p:spPr bwMode="auto">
          <a:xfrm rot="5400000">
            <a:off x="8157230" y="3027474"/>
            <a:ext cx="500346" cy="322237"/>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57" name="TextBox 256"/>
          <p:cNvSpPr txBox="1"/>
          <p:nvPr/>
        </p:nvSpPr>
        <p:spPr>
          <a:xfrm>
            <a:off x="6560047" y="5246098"/>
            <a:ext cx="1149610"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8" name="Elbow Connector 65"/>
          <p:cNvCxnSpPr/>
          <p:nvPr/>
        </p:nvCxnSpPr>
        <p:spPr bwMode="auto">
          <a:xfrm rot="5400000">
            <a:off x="7594462" y="4823691"/>
            <a:ext cx="60677" cy="711250"/>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60" name="TextBox 259"/>
          <p:cNvSpPr txBox="1"/>
          <p:nvPr/>
        </p:nvSpPr>
        <p:spPr>
          <a:xfrm>
            <a:off x="9409998" y="2847155"/>
            <a:ext cx="1285161" cy="430887"/>
          </a:xfrm>
          <a:prstGeom prst="rect">
            <a:avLst/>
          </a:prstGeom>
          <a:solidFill>
            <a:schemeClr val="bg1"/>
          </a:solidFill>
        </p:spPr>
        <p:txBody>
          <a:bodyPr wrap="square" rtlCol="0">
            <a:spAutoFit/>
          </a:bodyPr>
          <a:lstStyle/>
          <a:p>
            <a:pPr lvl="0" fontAlgn="base">
              <a:spcBef>
                <a:spcPct val="0"/>
              </a:spcBef>
              <a:spcAft>
                <a:spcPct val="0"/>
              </a:spcAft>
            </a:pPr>
            <a:r>
              <a:rPr lang="en-GB" sz="1100" dirty="0">
                <a:solidFill>
                  <a:srgbClr val="000000"/>
                </a:solidFill>
                <a:latin typeface="Segoe UI" panose="020B0502040204020203" pitchFamily="34" charset="0"/>
                <a:cs typeface="Segoe UI" panose="020B0502040204020203" pitchFamily="34" charset="0"/>
              </a:rPr>
              <a:t>Authenticated by SQL Server</a:t>
            </a:r>
            <a:endParaRPr lang="en-US" sz="1100" dirty="0">
              <a:solidFill>
                <a:srgbClr val="000000"/>
              </a:solidFill>
              <a:latin typeface="Segoe UI" panose="020B0502040204020203" pitchFamily="34" charset="0"/>
              <a:cs typeface="Segoe UI" panose="020B0502040204020203" pitchFamily="34" charset="0"/>
            </a:endParaRPr>
          </a:p>
        </p:txBody>
      </p:sp>
      <p:grpSp>
        <p:nvGrpSpPr>
          <p:cNvPr id="261" name="Group 260"/>
          <p:cNvGrpSpPr/>
          <p:nvPr/>
        </p:nvGrpSpPr>
        <p:grpSpPr>
          <a:xfrm>
            <a:off x="9633532" y="2311843"/>
            <a:ext cx="447732" cy="642597"/>
            <a:chOff x="2388825" y="2185405"/>
            <a:chExt cx="572504" cy="821674"/>
          </a:xfrm>
        </p:grpSpPr>
        <p:pic>
          <p:nvPicPr>
            <p:cNvPr id="262" name="Picture 2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sp>
        <p:nvSpPr>
          <p:cNvPr id="279" name="TextBox 278"/>
          <p:cNvSpPr txBox="1"/>
          <p:nvPr/>
        </p:nvSpPr>
        <p:spPr>
          <a:xfrm>
            <a:off x="6581054" y="1534850"/>
            <a:ext cx="2201115" cy="369332"/>
          </a:xfrm>
          <a:prstGeom prst="rect">
            <a:avLst/>
          </a:prstGeom>
          <a:noFill/>
        </p:spPr>
        <p:txBody>
          <a:bodyPr wrap="none" rtlCol="0">
            <a:spAutoFit/>
          </a:bodyPr>
          <a:lstStyle/>
          <a:p>
            <a:pPr lvl="0" fontAlgn="base">
              <a:spcBef>
                <a:spcPct val="0"/>
              </a:spcBef>
              <a:spcAft>
                <a:spcPct val="0"/>
              </a:spcAft>
            </a:pPr>
            <a:r>
              <a:rPr lang="en-GB" dirty="0">
                <a:solidFill>
                  <a:srgbClr val="000000"/>
                </a:solidFill>
                <a:latin typeface="Segoe UI" panose="020B0502040204020203" pitchFamily="34" charset="0"/>
                <a:cs typeface="Segoe UI" panose="020B0502040204020203" pitchFamily="34" charset="0"/>
              </a:rPr>
              <a:t>SQL Server Instance</a:t>
            </a:r>
            <a:endParaRPr lang="en-US" dirty="0">
              <a:solidFill>
                <a:srgbClr val="000000"/>
              </a:solidFill>
              <a:latin typeface="Segoe UI" panose="020B0502040204020203" pitchFamily="34" charset="0"/>
              <a:cs typeface="Segoe UI" panose="020B0502040204020203" pitchFamily="34" charset="0"/>
            </a:endParaRPr>
          </a:p>
        </p:txBody>
      </p:sp>
      <p:sp>
        <p:nvSpPr>
          <p:cNvPr id="280" name="TextBox 279"/>
          <p:cNvSpPr txBox="1"/>
          <p:nvPr/>
        </p:nvSpPr>
        <p:spPr>
          <a:xfrm>
            <a:off x="7550488" y="4129439"/>
            <a:ext cx="92127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81" name="Group 280"/>
          <p:cNvGrpSpPr/>
          <p:nvPr/>
        </p:nvGrpSpPr>
        <p:grpSpPr>
          <a:xfrm>
            <a:off x="8634752" y="4680795"/>
            <a:ext cx="428807" cy="586630"/>
            <a:chOff x="3663884" y="2465911"/>
            <a:chExt cx="1621146" cy="2217810"/>
          </a:xfrm>
        </p:grpSpPr>
        <p:pic>
          <p:nvPicPr>
            <p:cNvPr id="282" name="Picture 2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62450" y="2465911"/>
              <a:ext cx="1219099" cy="1926177"/>
            </a:xfrm>
            <a:prstGeom prst="rect">
              <a:avLst/>
            </a:prstGeom>
          </p:spPr>
        </p:pic>
        <p:pic>
          <p:nvPicPr>
            <p:cNvPr id="283" name="Picture 2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63884" y="3388723"/>
              <a:ext cx="1621146" cy="1294998"/>
            </a:xfrm>
            <a:prstGeom prst="rect">
              <a:avLst/>
            </a:prstGeom>
          </p:spPr>
        </p:pic>
      </p:grpSp>
      <p:sp>
        <p:nvSpPr>
          <p:cNvPr id="291" name="TextBox 290"/>
          <p:cNvSpPr txBox="1"/>
          <p:nvPr/>
        </p:nvSpPr>
        <p:spPr>
          <a:xfrm>
            <a:off x="8068290" y="5228406"/>
            <a:ext cx="1287917"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Application Role</a:t>
            </a:r>
            <a:endParaRPr lang="en-US" sz="1200" dirty="0">
              <a:solidFill>
                <a:srgbClr val="000000"/>
              </a:solidFill>
              <a:latin typeface="Segoe UI" panose="020B0502040204020203" pitchFamily="34" charset="0"/>
              <a:cs typeface="Segoe UI" panose="020B0502040204020203" pitchFamily="34" charset="0"/>
            </a:endParaRPr>
          </a:p>
        </p:txBody>
      </p:sp>
      <p:sp>
        <p:nvSpPr>
          <p:cNvPr id="29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Security Principals</a:t>
            </a:r>
          </a:p>
        </p:txBody>
      </p:sp>
      <p:pic>
        <p:nvPicPr>
          <p:cNvPr id="6" name="Picture 5"/>
          <p:cNvPicPr>
            <a:picLocks noChangeAspect="1"/>
          </p:cNvPicPr>
          <p:nvPr/>
        </p:nvPicPr>
        <p:blipFill>
          <a:blip r:embed="rId15"/>
          <a:stretch>
            <a:fillRect/>
          </a:stretch>
        </p:blipFill>
        <p:spPr>
          <a:xfrm>
            <a:off x="1283606" y="3450608"/>
            <a:ext cx="3761767" cy="2653756"/>
          </a:xfrm>
          <a:prstGeom prst="rect">
            <a:avLst/>
          </a:prstGeom>
        </p:spPr>
      </p:pic>
    </p:spTree>
    <p:extLst>
      <p:ext uri="{BB962C8B-B14F-4D97-AF65-F5344CB8AC3E}">
        <p14:creationId xmlns:p14="http://schemas.microsoft.com/office/powerpoint/2010/main" val="111972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6"/>
          <p:cNvSpPr>
            <a:spLocks noChangeArrowheads="1"/>
          </p:cNvSpPr>
          <p:nvPr/>
        </p:nvSpPr>
        <p:spPr bwMode="auto">
          <a:xfrm>
            <a:off x="914406" y="1638300"/>
            <a:ext cx="10319657" cy="4006850"/>
          </a:xfrm>
          <a:prstGeom prst="roundRect">
            <a:avLst>
              <a:gd name="adj" fmla="val 4116"/>
            </a:avLst>
          </a:prstGeom>
          <a:solidFill>
            <a:schemeClr val="accent4">
              <a:lumMod val="75000"/>
            </a:schemeClr>
          </a:solidFill>
          <a:ln w="3175">
            <a:solidFill>
              <a:srgbClr val="919191"/>
            </a:solidFill>
            <a:round/>
            <a:headEnd/>
            <a:tailEnd/>
          </a:ln>
          <a:effectLst>
            <a:outerShdw dist="35921" dir="2700000" algn="ctr" rotWithShape="0">
              <a:srgbClr val="CECECE"/>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 Box 12"/>
          <p:cNvSpPr txBox="1">
            <a:spLocks noChangeArrowheads="1"/>
          </p:cNvSpPr>
          <p:nvPr/>
        </p:nvSpPr>
        <p:spPr bwMode="auto">
          <a:xfrm>
            <a:off x="1652808" y="1222304"/>
            <a:ext cx="3744913"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Transaction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Recovery</a:t>
            </a:r>
          </a:p>
        </p:txBody>
      </p:sp>
      <p:sp>
        <p:nvSpPr>
          <p:cNvPr id="43" name="Text Box 17"/>
          <p:cNvSpPr txBox="1">
            <a:spLocks noChangeArrowheads="1"/>
          </p:cNvSpPr>
          <p:nvPr/>
        </p:nvSpPr>
        <p:spPr bwMode="auto">
          <a:xfrm>
            <a:off x="8113454" y="1222304"/>
            <a:ext cx="2674938"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Required</a:t>
            </a:r>
          </a:p>
        </p:txBody>
      </p:sp>
      <p:sp>
        <p:nvSpPr>
          <p:cNvPr id="45" name="Text Box 19"/>
          <p:cNvSpPr txBox="1">
            <a:spLocks noChangeArrowheads="1"/>
          </p:cNvSpPr>
          <p:nvPr/>
        </p:nvSpPr>
        <p:spPr bwMode="auto">
          <a:xfrm>
            <a:off x="3514558" y="5656872"/>
            <a:ext cx="1821332"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Checkpoint</a:t>
            </a:r>
          </a:p>
        </p:txBody>
      </p:sp>
      <p:sp>
        <p:nvSpPr>
          <p:cNvPr id="46" name="Text Box 20"/>
          <p:cNvSpPr txBox="1">
            <a:spLocks noChangeArrowheads="1"/>
          </p:cNvSpPr>
          <p:nvPr/>
        </p:nvSpPr>
        <p:spPr bwMode="auto">
          <a:xfrm>
            <a:off x="6525135" y="5645150"/>
            <a:ext cx="2265364"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System</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Failure</a:t>
            </a:r>
          </a:p>
        </p:txBody>
      </p:sp>
      <p:sp>
        <p:nvSpPr>
          <p:cNvPr id="33" name="Rectangle 7"/>
          <p:cNvSpPr>
            <a:spLocks noChangeArrowheads="1"/>
          </p:cNvSpPr>
          <p:nvPr/>
        </p:nvSpPr>
        <p:spPr bwMode="auto">
          <a:xfrm>
            <a:off x="1281798" y="340966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8"/>
          <p:cNvSpPr>
            <a:spLocks noChangeArrowheads="1"/>
          </p:cNvSpPr>
          <p:nvPr/>
        </p:nvSpPr>
        <p:spPr bwMode="auto">
          <a:xfrm>
            <a:off x="1281798" y="275990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9"/>
          <p:cNvSpPr>
            <a:spLocks noChangeArrowheads="1"/>
          </p:cNvSpPr>
          <p:nvPr/>
        </p:nvSpPr>
        <p:spPr bwMode="auto">
          <a:xfrm>
            <a:off x="1281798" y="2110149"/>
            <a:ext cx="9481808" cy="464114"/>
          </a:xfrm>
          <a:prstGeom prst="rect">
            <a:avLst/>
          </a:prstGeom>
          <a:gradFill rotWithShape="0">
            <a:gsLst>
              <a:gs pos="0">
                <a:srgbClr val="8DACD0"/>
              </a:gs>
              <a:gs pos="100000">
                <a:srgbClr val="FFFFFF"/>
              </a:gs>
            </a:gsLst>
            <a:lin ang="0" scaled="1"/>
          </a:gra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0"/>
          <p:cNvSpPr>
            <a:spLocks noChangeArrowheads="1"/>
          </p:cNvSpPr>
          <p:nvPr/>
        </p:nvSpPr>
        <p:spPr bwMode="auto">
          <a:xfrm>
            <a:off x="1281798" y="405942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1"/>
          <p:cNvSpPr>
            <a:spLocks noChangeArrowheads="1"/>
          </p:cNvSpPr>
          <p:nvPr/>
        </p:nvSpPr>
        <p:spPr bwMode="auto">
          <a:xfrm>
            <a:off x="1281798" y="470918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3"/>
          <p:cNvSpPr>
            <a:spLocks noChangeShapeType="1"/>
          </p:cNvSpPr>
          <p:nvPr/>
        </p:nvSpPr>
        <p:spPr bwMode="auto">
          <a:xfrm>
            <a:off x="1590987"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0" name="Line 14"/>
          <p:cNvSpPr>
            <a:spLocks noChangeShapeType="1"/>
          </p:cNvSpPr>
          <p:nvPr/>
        </p:nvSpPr>
        <p:spPr bwMode="auto">
          <a:xfrm>
            <a:off x="4476755"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1" name="Line 15"/>
          <p:cNvSpPr>
            <a:spLocks noChangeShapeType="1"/>
          </p:cNvSpPr>
          <p:nvPr/>
        </p:nvSpPr>
        <p:spPr bwMode="auto">
          <a:xfrm>
            <a:off x="7568649"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2" name="AutoShape 16"/>
          <p:cNvSpPr>
            <a:spLocks noChangeArrowheads="1"/>
          </p:cNvSpPr>
          <p:nvPr/>
        </p:nvSpPr>
        <p:spPr bwMode="auto">
          <a:xfrm>
            <a:off x="1797114" y="2110149"/>
            <a:ext cx="2164326" cy="408034"/>
          </a:xfrm>
          <a:prstGeom prst="rightArrow">
            <a:avLst>
              <a:gd name="adj1" fmla="val 50000"/>
              <a:gd name="adj2" fmla="val 119431"/>
            </a:avLst>
          </a:prstGeom>
          <a:solidFill>
            <a:srgbClr val="FF0000">
              <a:alpha val="74901"/>
            </a:srgbClr>
          </a:solidFill>
          <a:ln w="12700">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18"/>
          <p:cNvSpPr txBox="1">
            <a:spLocks noChangeArrowheads="1"/>
          </p:cNvSpPr>
          <p:nvPr/>
        </p:nvSpPr>
        <p:spPr bwMode="auto">
          <a:xfrm>
            <a:off x="8599280" y="2202971"/>
            <a:ext cx="1442884" cy="36933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None</a:t>
            </a:r>
          </a:p>
        </p:txBody>
      </p:sp>
      <p:sp>
        <p:nvSpPr>
          <p:cNvPr id="47" name="AutoShape 21"/>
          <p:cNvSpPr>
            <a:spLocks noChangeArrowheads="1"/>
          </p:cNvSpPr>
          <p:nvPr/>
        </p:nvSpPr>
        <p:spPr bwMode="auto">
          <a:xfrm>
            <a:off x="3343061" y="2759908"/>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AutoShape 22"/>
          <p:cNvSpPr>
            <a:spLocks noChangeArrowheads="1"/>
          </p:cNvSpPr>
          <p:nvPr/>
        </p:nvSpPr>
        <p:spPr bwMode="auto">
          <a:xfrm>
            <a:off x="4167566" y="3446411"/>
            <a:ext cx="4225588" cy="408033"/>
          </a:xfrm>
          <a:prstGeom prst="rightArrow">
            <a:avLst>
              <a:gd name="adj1" fmla="val 49759"/>
              <a:gd name="adj2" fmla="val 112702"/>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AutoShape 23"/>
          <p:cNvSpPr>
            <a:spLocks noChangeArrowheads="1"/>
          </p:cNvSpPr>
          <p:nvPr/>
        </p:nvSpPr>
        <p:spPr bwMode="auto">
          <a:xfrm>
            <a:off x="4889008" y="4059427"/>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AutoShape 24"/>
          <p:cNvSpPr>
            <a:spLocks noChangeArrowheads="1"/>
          </p:cNvSpPr>
          <p:nvPr/>
        </p:nvSpPr>
        <p:spPr bwMode="auto">
          <a:xfrm>
            <a:off x="5713513" y="4745929"/>
            <a:ext cx="2679641" cy="408033"/>
          </a:xfrm>
          <a:prstGeom prst="rightArrow">
            <a:avLst>
              <a:gd name="adj1" fmla="val 49759"/>
              <a:gd name="adj2" fmla="val 121334"/>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 Box 25"/>
          <p:cNvSpPr txBox="1">
            <a:spLocks noChangeArrowheads="1"/>
          </p:cNvSpPr>
          <p:nvPr/>
        </p:nvSpPr>
        <p:spPr bwMode="auto">
          <a:xfrm>
            <a:off x="8599280" y="2852731"/>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2" name="Text Box 26"/>
          <p:cNvSpPr txBox="1">
            <a:spLocks noChangeArrowheads="1"/>
          </p:cNvSpPr>
          <p:nvPr/>
        </p:nvSpPr>
        <p:spPr bwMode="auto">
          <a:xfrm>
            <a:off x="8599280" y="3502490"/>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3" name="Text Box 27"/>
          <p:cNvSpPr txBox="1">
            <a:spLocks noChangeArrowheads="1"/>
          </p:cNvSpPr>
          <p:nvPr/>
        </p:nvSpPr>
        <p:spPr bwMode="auto">
          <a:xfrm>
            <a:off x="8599280" y="4152250"/>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4" name="Text Box 28"/>
          <p:cNvSpPr txBox="1">
            <a:spLocks noChangeArrowheads="1"/>
          </p:cNvSpPr>
          <p:nvPr/>
        </p:nvSpPr>
        <p:spPr bwMode="auto">
          <a:xfrm>
            <a:off x="8599280" y="4802009"/>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5" name="AutoShape 29"/>
          <p:cNvSpPr>
            <a:spLocks noChangeArrowheads="1"/>
          </p:cNvSpPr>
          <p:nvPr/>
        </p:nvSpPr>
        <p:spPr bwMode="auto">
          <a:xfrm>
            <a:off x="2731124" y="2098546"/>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1</a:t>
            </a:r>
          </a:p>
        </p:txBody>
      </p:sp>
      <p:sp>
        <p:nvSpPr>
          <p:cNvPr id="56" name="AutoShape 30"/>
          <p:cNvSpPr>
            <a:spLocks noChangeArrowheads="1"/>
          </p:cNvSpPr>
          <p:nvPr/>
        </p:nvSpPr>
        <p:spPr bwMode="auto">
          <a:xfrm>
            <a:off x="3758402" y="2752174"/>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2</a:t>
            </a:r>
          </a:p>
        </p:txBody>
      </p:sp>
      <p:sp>
        <p:nvSpPr>
          <p:cNvPr id="57" name="AutoShape 31"/>
          <p:cNvSpPr>
            <a:spLocks noChangeArrowheads="1"/>
          </p:cNvSpPr>
          <p:nvPr/>
        </p:nvSpPr>
        <p:spPr bwMode="auto">
          <a:xfrm>
            <a:off x="4785680" y="3456079"/>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990033"/>
                </a:solidFill>
                <a:effectLst/>
                <a:uLnTx/>
                <a:uFillTx/>
                <a:latin typeface="Arial Narrow" pitchFamily="34" charset="0"/>
              </a:rPr>
              <a:t>3</a:t>
            </a:r>
          </a:p>
        </p:txBody>
      </p:sp>
      <p:sp>
        <p:nvSpPr>
          <p:cNvPr id="58" name="AutoShape 32"/>
          <p:cNvSpPr>
            <a:spLocks noChangeArrowheads="1"/>
          </p:cNvSpPr>
          <p:nvPr/>
        </p:nvSpPr>
        <p:spPr bwMode="auto">
          <a:xfrm>
            <a:off x="5812958" y="4063295"/>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4</a:t>
            </a:r>
          </a:p>
        </p:txBody>
      </p:sp>
      <p:sp>
        <p:nvSpPr>
          <p:cNvPr id="59" name="AutoShape 33"/>
          <p:cNvSpPr>
            <a:spLocks noChangeArrowheads="1"/>
          </p:cNvSpPr>
          <p:nvPr/>
        </p:nvSpPr>
        <p:spPr bwMode="auto">
          <a:xfrm>
            <a:off x="6840238" y="4718856"/>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5</a:t>
            </a:r>
          </a:p>
        </p:txBody>
      </p:sp>
      <p:sp>
        <p:nvSpPr>
          <p:cNvPr id="3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Transaction Log Recovery</a:t>
            </a:r>
          </a:p>
        </p:txBody>
      </p:sp>
    </p:spTree>
    <p:extLst>
      <p:ext uri="{BB962C8B-B14F-4D97-AF65-F5344CB8AC3E}">
        <p14:creationId xmlns:p14="http://schemas.microsoft.com/office/powerpoint/2010/main" val="7249413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87963"/>
            <a:ext cx="3953608" cy="48898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78632"/>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107363"/>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1668963"/>
            <a:ext cx="3692769" cy="2057400"/>
          </a:xfrm>
          <a:prstGeom prst="rect">
            <a:avLst/>
          </a:prstGeom>
        </p:spPr>
      </p:pic>
      <p:sp>
        <p:nvSpPr>
          <p:cNvPr id="14" name="TextBox 13"/>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 name="TextBox 1"/>
          <p:cNvSpPr txBox="1"/>
          <p:nvPr/>
        </p:nvSpPr>
        <p:spPr>
          <a:xfrm>
            <a:off x="7437212" y="5529943"/>
            <a:ext cx="3892639" cy="646331"/>
          </a:xfrm>
          <a:prstGeom prst="rect">
            <a:avLst/>
          </a:prstGeom>
          <a:noFill/>
        </p:spPr>
        <p:txBody>
          <a:bodyPr wrap="square" rtlCol="0">
            <a:spAutoFit/>
          </a:bodyPr>
          <a:lstStyle/>
          <a:p>
            <a:r>
              <a:rPr lang="en-US" dirty="0"/>
              <a:t>John, don’t forget to demonstrate </a:t>
            </a:r>
          </a:p>
          <a:p>
            <a:r>
              <a:rPr lang="en-US" dirty="0"/>
              <a:t>SET XACT_ABORT ON</a:t>
            </a:r>
          </a:p>
        </p:txBody>
      </p:sp>
      <p:sp>
        <p:nvSpPr>
          <p:cNvPr id="18" name="Title 1">
            <a:extLst>
              <a:ext uri="{FF2B5EF4-FFF2-40B4-BE49-F238E27FC236}">
                <a16:creationId xmlns:a16="http://schemas.microsoft.com/office/drawing/2014/main" id="{9542EAE9-0013-4975-9861-A9C92659892D}"/>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Auto-Commit Transactions without Error Handling</a:t>
            </a:r>
          </a:p>
        </p:txBody>
      </p:sp>
      <p:cxnSp>
        <p:nvCxnSpPr>
          <p:cNvPr id="13" name="Straight Arrow Connector 12">
            <a:extLst>
              <a:ext uri="{FF2B5EF4-FFF2-40B4-BE49-F238E27FC236}">
                <a16:creationId xmlns:a16="http://schemas.microsoft.com/office/drawing/2014/main" id="{14AB579E-5997-4CBB-9254-98425C720A4C}"/>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11">
            <a:extLst>
              <a:ext uri="{FF2B5EF4-FFF2-40B4-BE49-F238E27FC236}">
                <a16:creationId xmlns:a16="http://schemas.microsoft.com/office/drawing/2014/main" id="{C73B52B2-D792-4807-8847-E799E5967A1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DB3A389E-4EC8-4C52-846D-C2367D0F0AB3}"/>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ADFB4919-200C-415B-83F9-64428EDC3F61}"/>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C2505FC8-FDCC-4935-AC12-195C065A6563}"/>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4E6566E8-7D81-48CC-99D8-FEF31EF8A7B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58CC6947-D9A7-415B-B02C-2AF6A2FBC8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0631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76812"/>
            <a:ext cx="3953608" cy="4856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67481"/>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096212"/>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52" y="1611850"/>
            <a:ext cx="3528148" cy="2363175"/>
          </a:xfrm>
          <a:prstGeom prst="rect">
            <a:avLst/>
          </a:prstGeom>
        </p:spPr>
      </p:pic>
      <p:sp>
        <p:nvSpPr>
          <p:cNvPr id="15" name="Title 1">
            <a:extLst>
              <a:ext uri="{FF2B5EF4-FFF2-40B4-BE49-F238E27FC236}">
                <a16:creationId xmlns:a16="http://schemas.microsoft.com/office/drawing/2014/main" id="{AEA38BEA-822E-41AA-85F3-317910237072}"/>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without Error Handling</a:t>
            </a:r>
          </a:p>
        </p:txBody>
      </p:sp>
      <p:cxnSp>
        <p:nvCxnSpPr>
          <p:cNvPr id="13" name="Straight Arrow Connector 12">
            <a:extLst>
              <a:ext uri="{FF2B5EF4-FFF2-40B4-BE49-F238E27FC236}">
                <a16:creationId xmlns:a16="http://schemas.microsoft.com/office/drawing/2014/main" id="{E0500C4E-DBAA-47F2-90F4-081493FFBBD1}"/>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7118F1-A4CA-4AE1-A2F9-891CA12D380E}"/>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2" name="Rounded Rectangle 11">
            <a:extLst>
              <a:ext uri="{FF2B5EF4-FFF2-40B4-BE49-F238E27FC236}">
                <a16:creationId xmlns:a16="http://schemas.microsoft.com/office/drawing/2014/main" id="{B17E24E3-B9A7-486E-94DB-77419F2A2A7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022CF9E7-7C53-4D2D-95EA-019B41796F49}"/>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98CB16EF-401F-4A70-99C9-F538BB45D665}"/>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21D11CD2-BB55-49F0-8E0E-619AAEAD064B}"/>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CE56650D-8886-4149-9266-F5E35BCE8CBF}"/>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3AB4D714-B311-4E37-83F2-F5503973F284}"/>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3344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54510"/>
            <a:ext cx="3953608" cy="4979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5147447"/>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5076178"/>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1" y="1540707"/>
            <a:ext cx="3676119" cy="3434209"/>
          </a:xfrm>
          <a:prstGeom prst="rect">
            <a:avLst/>
          </a:prstGeom>
        </p:spPr>
      </p:pic>
      <p:sp>
        <p:nvSpPr>
          <p:cNvPr id="12" name="Rounded Rectangle 11"/>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Title 1">
            <a:extLst>
              <a:ext uri="{FF2B5EF4-FFF2-40B4-BE49-F238E27FC236}">
                <a16:creationId xmlns:a16="http://schemas.microsoft.com/office/drawing/2014/main" id="{0CB4F281-62AF-4C3E-9F7E-0ACBA09F6E0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 Error Handling</a:t>
            </a:r>
          </a:p>
        </p:txBody>
      </p:sp>
      <p:cxnSp>
        <p:nvCxnSpPr>
          <p:cNvPr id="15" name="Straight Arrow Connector 14">
            <a:extLst>
              <a:ext uri="{FF2B5EF4-FFF2-40B4-BE49-F238E27FC236}">
                <a16:creationId xmlns:a16="http://schemas.microsoft.com/office/drawing/2014/main" id="{6BEDF3EB-9892-4196-85BB-33E4542A2FE8}"/>
              </a:ext>
            </a:extLst>
          </p:cNvPr>
          <p:cNvCxnSpPr>
            <a:cxnSpLocks/>
          </p:cNvCxnSpPr>
          <p:nvPr/>
        </p:nvCxnSpPr>
        <p:spPr>
          <a:xfrm flipH="1">
            <a:off x="6162494" y="4397815"/>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298D6-DDC9-49DD-B820-EBE0B353CADA}"/>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17" name="TextBox 16">
            <a:extLst>
              <a:ext uri="{FF2B5EF4-FFF2-40B4-BE49-F238E27FC236}">
                <a16:creationId xmlns:a16="http://schemas.microsoft.com/office/drawing/2014/main" id="{1B1ABE49-D06E-4DF4-86B3-8B0AD6A424C0}"/>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2" name="Group 21">
            <a:extLst>
              <a:ext uri="{FF2B5EF4-FFF2-40B4-BE49-F238E27FC236}">
                <a16:creationId xmlns:a16="http://schemas.microsoft.com/office/drawing/2014/main" id="{9D9AF180-ACA1-44C2-BDE2-5511917C2353}"/>
              </a:ext>
            </a:extLst>
          </p:cNvPr>
          <p:cNvGrpSpPr/>
          <p:nvPr/>
        </p:nvGrpSpPr>
        <p:grpSpPr>
          <a:xfrm>
            <a:off x="8008712" y="2142570"/>
            <a:ext cx="1752600" cy="2071364"/>
            <a:chOff x="4963829" y="4298078"/>
            <a:chExt cx="1393773" cy="1547244"/>
          </a:xfrm>
        </p:grpSpPr>
        <p:sp>
          <p:nvSpPr>
            <p:cNvPr id="23" name="Cylinder 22">
              <a:extLst>
                <a:ext uri="{FF2B5EF4-FFF2-40B4-BE49-F238E27FC236}">
                  <a16:creationId xmlns:a16="http://schemas.microsoft.com/office/drawing/2014/main" id="{7BCF22AA-59D2-4A66-8CF0-8C018093B47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2206546A-EDC1-49E2-A276-61EC5984083E}"/>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B7D5FF9C-0CE5-4035-AD91-947A3B76B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12944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21292" y="2070982"/>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Bent Arrow 16"/>
          <p:cNvSpPr/>
          <p:nvPr/>
        </p:nvSpPr>
        <p:spPr>
          <a:xfrm rot="5400000">
            <a:off x="5329831" y="1817751"/>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6200000" flipV="1">
            <a:off x="5359251" y="4024798"/>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092792" y="2427796"/>
            <a:ext cx="1752600" cy="2071364"/>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118732" y="4537591"/>
            <a:ext cx="1752600" cy="369332"/>
          </a:xfrm>
          <a:prstGeom prst="rect">
            <a:avLst/>
          </a:prstGeom>
          <a:noFill/>
        </p:spPr>
        <p:txBody>
          <a:bodyPr wrap="square" rtlCol="0">
            <a:spAutoFit/>
          </a:bodyPr>
          <a:lstStyle/>
          <a:p>
            <a:r>
              <a:rPr lang="en-US" dirty="0"/>
              <a:t>TSQL2012.mdf</a:t>
            </a:r>
          </a:p>
        </p:txBody>
      </p:sp>
      <p:sp>
        <p:nvSpPr>
          <p:cNvPr id="9" name="Rounded Rectangle 8"/>
          <p:cNvSpPr/>
          <p:nvPr/>
        </p:nvSpPr>
        <p:spPr>
          <a:xfrm>
            <a:off x="775142" y="1328084"/>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2"/>
          <a:stretch>
            <a:fillRect/>
          </a:stretch>
        </p:blipFill>
        <p:spPr>
          <a:xfrm>
            <a:off x="6302387" y="3267144"/>
            <a:ext cx="5385289" cy="710001"/>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717829" y="3556323"/>
            <a:ext cx="406400" cy="652463"/>
          </a:xfrm>
          <a:prstGeom prst="rect">
            <a:avLst/>
          </a:prstGeom>
          <a:noFill/>
          <a:ln w="9525">
            <a:noFill/>
            <a:miter lim="800000"/>
            <a:headEnd/>
            <a:tailEnd/>
          </a:ln>
        </p:spPr>
      </p:pic>
      <p:sp>
        <p:nvSpPr>
          <p:cNvPr id="13" name="Rounded Rectangle 12"/>
          <p:cNvSpPr/>
          <p:nvPr/>
        </p:nvSpPr>
        <p:spPr>
          <a:xfrm>
            <a:off x="775142" y="4349801"/>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2309647"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90924" y="2579556"/>
            <a:ext cx="2259724" cy="369332"/>
          </a:xfrm>
          <a:prstGeom prst="rect">
            <a:avLst/>
          </a:prstGeom>
          <a:noFill/>
        </p:spPr>
        <p:txBody>
          <a:bodyPr wrap="square" rtlCol="0">
            <a:spAutoFit/>
          </a:bodyPr>
          <a:lstStyle/>
          <a:p>
            <a:r>
              <a:rPr lang="en-US" dirty="0">
                <a:solidFill>
                  <a:schemeClr val="bg1"/>
                </a:solidFill>
              </a:rPr>
              <a:t>Transaction 1</a:t>
            </a:r>
          </a:p>
        </p:txBody>
      </p:sp>
      <p:sp>
        <p:nvSpPr>
          <p:cNvPr id="22" name="Rounded Rectangle 21"/>
          <p:cNvSpPr/>
          <p:nvPr/>
        </p:nvSpPr>
        <p:spPr>
          <a:xfrm>
            <a:off x="2309647" y="4083185"/>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90924" y="4129828"/>
            <a:ext cx="2259724" cy="369332"/>
          </a:xfrm>
          <a:prstGeom prst="rect">
            <a:avLst/>
          </a:prstGeom>
          <a:noFill/>
        </p:spPr>
        <p:txBody>
          <a:bodyPr wrap="square" rtlCol="0">
            <a:spAutoFit/>
          </a:bodyPr>
          <a:lstStyle/>
          <a:p>
            <a:r>
              <a:rPr lang="en-US" dirty="0">
                <a:solidFill>
                  <a:schemeClr val="bg1"/>
                </a:solidFill>
              </a:rPr>
              <a:t>Transaction 2</a:t>
            </a:r>
          </a:p>
        </p:txBody>
      </p:sp>
      <p:pic>
        <p:nvPicPr>
          <p:cNvPr id="26" name="Picture 25"/>
          <p:cNvPicPr>
            <a:picLocks noChangeAspect="1"/>
          </p:cNvPicPr>
          <p:nvPr/>
        </p:nvPicPr>
        <p:blipFill>
          <a:blip r:embed="rId4"/>
          <a:stretch>
            <a:fillRect/>
          </a:stretch>
        </p:blipFill>
        <p:spPr>
          <a:xfrm>
            <a:off x="907583" y="1446999"/>
            <a:ext cx="4686300" cy="1019175"/>
          </a:xfrm>
          <a:prstGeom prst="rect">
            <a:avLst/>
          </a:prstGeom>
        </p:spPr>
      </p:pic>
      <p:pic>
        <p:nvPicPr>
          <p:cNvPr id="28" name="Picture 27"/>
          <p:cNvPicPr>
            <a:picLocks noChangeAspect="1"/>
          </p:cNvPicPr>
          <p:nvPr/>
        </p:nvPicPr>
        <p:blipFill>
          <a:blip r:embed="rId5"/>
          <a:stretch>
            <a:fillRect/>
          </a:stretch>
        </p:blipFill>
        <p:spPr>
          <a:xfrm>
            <a:off x="875143" y="4629225"/>
            <a:ext cx="4657725" cy="962025"/>
          </a:xfrm>
          <a:prstGeom prst="rect">
            <a:avLst/>
          </a:prstGeom>
        </p:spPr>
      </p:pic>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Lock?</a:t>
            </a:r>
          </a:p>
        </p:txBody>
      </p:sp>
    </p:spTree>
    <p:extLst>
      <p:ext uri="{BB962C8B-B14F-4D97-AF65-F5344CB8AC3E}">
        <p14:creationId xmlns:p14="http://schemas.microsoft.com/office/powerpoint/2010/main" val="26869668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170" y="1082980"/>
            <a:ext cx="9281161" cy="5338481"/>
          </a:xfrm>
          <a:prstGeom prst="rect">
            <a:avLst/>
          </a:prstGeom>
        </p:spPr>
      </p:pic>
      <p:sp>
        <p:nvSpPr>
          <p:cNvPr id="5"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a Stored Procedure</a:t>
            </a:r>
          </a:p>
        </p:txBody>
      </p:sp>
    </p:spTree>
    <p:extLst>
      <p:ext uri="{BB962C8B-B14F-4D97-AF65-F5344CB8AC3E}">
        <p14:creationId xmlns:p14="http://schemas.microsoft.com/office/powerpoint/2010/main" val="69263207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2"/>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cxnSp>
        <p:nvCxnSpPr>
          <p:cNvPr id="6" name="Straight Arrow Connector 5">
            <a:extLst>
              <a:ext uri="{FF2B5EF4-FFF2-40B4-BE49-F238E27FC236}">
                <a16:creationId xmlns:a16="http://schemas.microsoft.com/office/drawing/2014/main" id="{9753D3E2-FE82-48BD-A71F-9774BEC78794}"/>
              </a:ext>
            </a:extLst>
          </p:cNvPr>
          <p:cNvCxnSpPr/>
          <p:nvPr/>
        </p:nvCxnSpPr>
        <p:spPr>
          <a:xfrm flipH="1">
            <a:off x="5196474" y="462780"/>
            <a:ext cx="1981200" cy="752834"/>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14DE54-1DC7-47C4-8016-7AD18950BFB1}"/>
              </a:ext>
            </a:extLst>
          </p:cNvPr>
          <p:cNvSpPr txBox="1"/>
          <p:nvPr/>
        </p:nvSpPr>
        <p:spPr>
          <a:xfrm rot="20295453">
            <a:off x="5421340" y="182889"/>
            <a:ext cx="2484486" cy="369332"/>
          </a:xfrm>
          <a:prstGeom prst="rect">
            <a:avLst/>
          </a:prstGeom>
          <a:noFill/>
        </p:spPr>
        <p:txBody>
          <a:bodyPr wrap="square" rtlCol="0">
            <a:spAutoFit/>
          </a:bodyPr>
          <a:lstStyle/>
          <a:p>
            <a:r>
              <a:rPr lang="en-US" dirty="0">
                <a:solidFill>
                  <a:schemeClr val="accent5"/>
                </a:solidFill>
              </a:rPr>
              <a:t>First Time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A28EFA46-DD76-462C-85A3-7ECC208814B5}"/>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B7D90F16-136A-4E02-A920-294D4F086445}"/>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spTree>
    <p:extLst>
      <p:ext uri="{BB962C8B-B14F-4D97-AF65-F5344CB8AC3E}">
        <p14:creationId xmlns:p14="http://schemas.microsoft.com/office/powerpoint/2010/main" val="322071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DBF36F-D354-4084-8C92-A6CE673E3BD2}"/>
              </a:ext>
            </a:extLst>
          </p:cNvPr>
          <p:cNvSpPr txBox="1">
            <a:spLocks/>
          </p:cNvSpPr>
          <p:nvPr/>
        </p:nvSpPr>
        <p:spPr>
          <a:xfrm>
            <a:off x="4626381" y="5644650"/>
            <a:ext cx="458780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3" name="Rounded Rectangle 3">
            <a:extLst>
              <a:ext uri="{FF2B5EF4-FFF2-40B4-BE49-F238E27FC236}">
                <a16:creationId xmlns:a16="http://schemas.microsoft.com/office/drawing/2014/main" id="{5513D299-F444-474A-91BB-A036503D5410}"/>
              </a:ext>
            </a:extLst>
          </p:cNvPr>
          <p:cNvSpPr/>
          <p:nvPr/>
        </p:nvSpPr>
        <p:spPr>
          <a:xfrm>
            <a:off x="4286778" y="2759978"/>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47931979-E224-4D6D-A663-42F63B17D88B}"/>
              </a:ext>
            </a:extLst>
          </p:cNvPr>
          <p:cNvSpPr/>
          <p:nvPr/>
        </p:nvSpPr>
        <p:spPr>
          <a:xfrm>
            <a:off x="5326499" y="3013355"/>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5" name="Rectangle 4">
            <a:extLst>
              <a:ext uri="{FF2B5EF4-FFF2-40B4-BE49-F238E27FC236}">
                <a16:creationId xmlns:a16="http://schemas.microsoft.com/office/drawing/2014/main" id="{FA8B6AD0-E7FD-479D-ACDE-9537543B280E}"/>
              </a:ext>
            </a:extLst>
          </p:cNvPr>
          <p:cNvSpPr/>
          <p:nvPr/>
        </p:nvSpPr>
        <p:spPr>
          <a:xfrm>
            <a:off x="5320689" y="4237032"/>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6" name="Rectangle 5">
            <a:extLst>
              <a:ext uri="{FF2B5EF4-FFF2-40B4-BE49-F238E27FC236}">
                <a16:creationId xmlns:a16="http://schemas.microsoft.com/office/drawing/2014/main" id="{9C9BDC92-F9EC-4A49-A678-E3A4186B9CBC}"/>
              </a:ext>
            </a:extLst>
          </p:cNvPr>
          <p:cNvSpPr/>
          <p:nvPr/>
        </p:nvSpPr>
        <p:spPr>
          <a:xfrm rot="16200000">
            <a:off x="3725013" y="3852715"/>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grpSp>
        <p:nvGrpSpPr>
          <p:cNvPr id="14" name="Group 13">
            <a:extLst>
              <a:ext uri="{FF2B5EF4-FFF2-40B4-BE49-F238E27FC236}">
                <a16:creationId xmlns:a16="http://schemas.microsoft.com/office/drawing/2014/main" id="{32D565B7-B80A-4D1C-9CB7-32723BAFEBE4}"/>
              </a:ext>
            </a:extLst>
          </p:cNvPr>
          <p:cNvGrpSpPr/>
          <p:nvPr/>
        </p:nvGrpSpPr>
        <p:grpSpPr>
          <a:xfrm rot="10800000">
            <a:off x="2257341" y="3619268"/>
            <a:ext cx="2250437" cy="942609"/>
            <a:chOff x="5058590" y="2768526"/>
            <a:chExt cx="1737676" cy="942609"/>
          </a:xfrm>
        </p:grpSpPr>
        <p:sp>
          <p:nvSpPr>
            <p:cNvPr id="15" name="Arrow: Right 14">
              <a:extLst>
                <a:ext uri="{FF2B5EF4-FFF2-40B4-BE49-F238E27FC236}">
                  <a16:creationId xmlns:a16="http://schemas.microsoft.com/office/drawing/2014/main" id="{586F8157-8670-48B5-9910-DC8C97ABD621}"/>
                </a:ext>
              </a:extLst>
            </p:cNvPr>
            <p:cNvSpPr/>
            <p:nvPr/>
          </p:nvSpPr>
          <p:spPr>
            <a:xfrm>
              <a:off x="5058590" y="2768526"/>
              <a:ext cx="1737676"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E215A3-186F-4A45-A58B-CBF5E8B5FEE3}"/>
                </a:ext>
              </a:extLst>
            </p:cNvPr>
            <p:cNvSpPr txBox="1"/>
            <p:nvPr/>
          </p:nvSpPr>
          <p:spPr>
            <a:xfrm rot="10800000">
              <a:off x="5102075" y="3055165"/>
              <a:ext cx="1430405" cy="369332"/>
            </a:xfrm>
            <a:prstGeom prst="rect">
              <a:avLst/>
            </a:prstGeom>
            <a:noFill/>
            <a:ln>
              <a:noFill/>
            </a:ln>
          </p:spPr>
          <p:txBody>
            <a:bodyPr wrap="square" rtlCol="0">
              <a:spAutoFit/>
            </a:bodyPr>
            <a:lstStyle/>
            <a:p>
              <a:r>
                <a:rPr lang="en-US" dirty="0">
                  <a:solidFill>
                    <a:schemeClr val="bg1"/>
                  </a:solidFill>
                </a:rPr>
                <a:t>Resource Access</a:t>
              </a:r>
            </a:p>
          </p:txBody>
        </p:sp>
      </p:grpSp>
      <p:grpSp>
        <p:nvGrpSpPr>
          <p:cNvPr id="11" name="Group 10">
            <a:extLst>
              <a:ext uri="{FF2B5EF4-FFF2-40B4-BE49-F238E27FC236}">
                <a16:creationId xmlns:a16="http://schemas.microsoft.com/office/drawing/2014/main" id="{5552C878-E71B-435C-A3CF-2291CF9C753B}"/>
              </a:ext>
            </a:extLst>
          </p:cNvPr>
          <p:cNvGrpSpPr/>
          <p:nvPr/>
        </p:nvGrpSpPr>
        <p:grpSpPr>
          <a:xfrm>
            <a:off x="7684316" y="4298669"/>
            <a:ext cx="1812022" cy="942609"/>
            <a:chOff x="5058590" y="2768526"/>
            <a:chExt cx="1737676" cy="942609"/>
          </a:xfrm>
        </p:grpSpPr>
        <p:sp>
          <p:nvSpPr>
            <p:cNvPr id="12" name="Arrow: Right 11">
              <a:extLst>
                <a:ext uri="{FF2B5EF4-FFF2-40B4-BE49-F238E27FC236}">
                  <a16:creationId xmlns:a16="http://schemas.microsoft.com/office/drawing/2014/main" id="{E9EF612C-4FAC-4545-A53A-5E6DDA7D8BCF}"/>
                </a:ext>
              </a:extLst>
            </p:cNvPr>
            <p:cNvSpPr/>
            <p:nvPr/>
          </p:nvSpPr>
          <p:spPr>
            <a:xfrm>
              <a:off x="5058590" y="2768526"/>
              <a:ext cx="1737676" cy="942609"/>
            </a:xfrm>
            <a:prstGeom prst="rightArrow">
              <a:avLst/>
            </a:prstGeom>
            <a:solidFill>
              <a:schemeClr val="accent4">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4369D8-784C-490A-A565-479C7EAAEEA9}"/>
                </a:ext>
              </a:extLst>
            </p:cNvPr>
            <p:cNvSpPr txBox="1"/>
            <p:nvPr/>
          </p:nvSpPr>
          <p:spPr>
            <a:xfrm>
              <a:off x="5154292" y="3055164"/>
              <a:ext cx="1430405" cy="369332"/>
            </a:xfrm>
            <a:prstGeom prst="rect">
              <a:avLst/>
            </a:prstGeom>
            <a:noFill/>
            <a:ln>
              <a:noFill/>
            </a:ln>
          </p:spPr>
          <p:txBody>
            <a:bodyPr wrap="square" rtlCol="0">
              <a:spAutoFit/>
            </a:bodyPr>
            <a:lstStyle/>
            <a:p>
              <a:r>
                <a:rPr lang="en-US" dirty="0">
                  <a:solidFill>
                    <a:schemeClr val="bg1"/>
                  </a:solidFill>
                </a:rPr>
                <a:t>Data Access</a:t>
              </a:r>
            </a:p>
          </p:txBody>
        </p:sp>
      </p:grpSp>
      <p:sp>
        <p:nvSpPr>
          <p:cNvPr id="23" name="Rounded Rectangle 8">
            <a:extLst>
              <a:ext uri="{FF2B5EF4-FFF2-40B4-BE49-F238E27FC236}">
                <a16:creationId xmlns:a16="http://schemas.microsoft.com/office/drawing/2014/main" id="{7E84EDEE-5303-4E2D-B549-F2BA56EDF770}"/>
              </a:ext>
            </a:extLst>
          </p:cNvPr>
          <p:cNvSpPr/>
          <p:nvPr/>
        </p:nvSpPr>
        <p:spPr>
          <a:xfrm>
            <a:off x="2960081" y="533253"/>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 name="Picture 25">
            <a:extLst>
              <a:ext uri="{FF2B5EF4-FFF2-40B4-BE49-F238E27FC236}">
                <a16:creationId xmlns:a16="http://schemas.microsoft.com/office/drawing/2014/main" id="{8581CF4D-6754-4620-9227-30F752225911}"/>
              </a:ext>
            </a:extLst>
          </p:cNvPr>
          <p:cNvPicPr>
            <a:picLocks noChangeAspect="1"/>
          </p:cNvPicPr>
          <p:nvPr/>
        </p:nvPicPr>
        <p:blipFill>
          <a:blip r:embed="rId2"/>
          <a:stretch>
            <a:fillRect/>
          </a:stretch>
        </p:blipFill>
        <p:spPr>
          <a:xfrm>
            <a:off x="3092522" y="728404"/>
            <a:ext cx="4686300" cy="1019175"/>
          </a:xfrm>
          <a:prstGeom prst="rect">
            <a:avLst/>
          </a:prstGeom>
        </p:spPr>
      </p:pic>
      <p:sp>
        <p:nvSpPr>
          <p:cNvPr id="28" name="Arrow: Right 27">
            <a:extLst>
              <a:ext uri="{FF2B5EF4-FFF2-40B4-BE49-F238E27FC236}">
                <a16:creationId xmlns:a16="http://schemas.microsoft.com/office/drawing/2014/main" id="{67A43DDE-1794-43CC-B387-A874E591AAE9}"/>
              </a:ext>
            </a:extLst>
          </p:cNvPr>
          <p:cNvSpPr/>
          <p:nvPr/>
        </p:nvSpPr>
        <p:spPr>
          <a:xfrm rot="5400000">
            <a:off x="6685940" y="2078365"/>
            <a:ext cx="957498"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a:extLst>
              <a:ext uri="{FF2B5EF4-FFF2-40B4-BE49-F238E27FC236}">
                <a16:creationId xmlns:a16="http://schemas.microsoft.com/office/drawing/2014/main" id="{FBEFCBED-1DC4-4801-98FF-DE233988AD08}"/>
              </a:ext>
            </a:extLst>
          </p:cNvPr>
          <p:cNvSpPr/>
          <p:nvPr/>
        </p:nvSpPr>
        <p:spPr>
          <a:xfrm>
            <a:off x="6159940" y="1611918"/>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CD8290-97EC-4A12-8C2C-BE2372E198CF}"/>
              </a:ext>
            </a:extLst>
          </p:cNvPr>
          <p:cNvSpPr txBox="1"/>
          <p:nvPr/>
        </p:nvSpPr>
        <p:spPr>
          <a:xfrm>
            <a:off x="6290205" y="1640676"/>
            <a:ext cx="1707402" cy="369332"/>
          </a:xfrm>
          <a:prstGeom prst="rect">
            <a:avLst/>
          </a:prstGeom>
          <a:noFill/>
        </p:spPr>
        <p:txBody>
          <a:bodyPr wrap="square" rtlCol="0">
            <a:spAutoFit/>
          </a:bodyPr>
          <a:lstStyle/>
          <a:p>
            <a:r>
              <a:rPr lang="en-US" dirty="0">
                <a:solidFill>
                  <a:schemeClr val="bg1"/>
                </a:solidFill>
              </a:rPr>
              <a:t>Query Process</a:t>
            </a:r>
          </a:p>
        </p:txBody>
      </p:sp>
      <p:pic>
        <p:nvPicPr>
          <p:cNvPr id="7" name="Picture 6">
            <a:extLst>
              <a:ext uri="{FF2B5EF4-FFF2-40B4-BE49-F238E27FC236}">
                <a16:creationId xmlns:a16="http://schemas.microsoft.com/office/drawing/2014/main" id="{DA85A759-D8CF-436D-8EB0-10277FEE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29" y="3102144"/>
            <a:ext cx="1852495" cy="1852495"/>
          </a:xfrm>
          <a:prstGeom prst="rect">
            <a:avLst/>
          </a:prstGeom>
        </p:spPr>
      </p:pic>
      <p:grpSp>
        <p:nvGrpSpPr>
          <p:cNvPr id="22" name="Group 21">
            <a:extLst>
              <a:ext uri="{FF2B5EF4-FFF2-40B4-BE49-F238E27FC236}">
                <a16:creationId xmlns:a16="http://schemas.microsoft.com/office/drawing/2014/main" id="{789780CB-FA46-4DF8-B7DB-42E5382D5421}"/>
              </a:ext>
            </a:extLst>
          </p:cNvPr>
          <p:cNvGrpSpPr/>
          <p:nvPr/>
        </p:nvGrpSpPr>
        <p:grpSpPr>
          <a:xfrm>
            <a:off x="9746356" y="3854302"/>
            <a:ext cx="1747833" cy="1911170"/>
            <a:chOff x="4963829" y="4298078"/>
            <a:chExt cx="1393773" cy="1547244"/>
          </a:xfrm>
        </p:grpSpPr>
        <p:sp>
          <p:nvSpPr>
            <p:cNvPr id="27" name="Cylinder 26">
              <a:extLst>
                <a:ext uri="{FF2B5EF4-FFF2-40B4-BE49-F238E27FC236}">
                  <a16:creationId xmlns:a16="http://schemas.microsoft.com/office/drawing/2014/main" id="{64AA47D7-BF4F-4D93-A9AF-59CA4D10FB0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02375454-334F-4A83-9758-884C2D81FEC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a:extLst>
                <a:ext uri="{FF2B5EF4-FFF2-40B4-BE49-F238E27FC236}">
                  <a16:creationId xmlns:a16="http://schemas.microsoft.com/office/drawing/2014/main" id="{3B441DE2-2110-4E1C-AE10-2CA078225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867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GB" dirty="0"/>
              <a:t>How Data Is Stored in SQL Server</a:t>
            </a:r>
          </a:p>
        </p:txBody>
      </p:sp>
      <p:sp>
        <p:nvSpPr>
          <p:cNvPr id="7" name="TextBox 6">
            <a:extLst>
              <a:ext uri="{FF2B5EF4-FFF2-40B4-BE49-F238E27FC236}">
                <a16:creationId xmlns:a16="http://schemas.microsoft.com/office/drawing/2014/main" id="{F11D9F7B-3CBD-41BD-9E64-A2707993330E}"/>
              </a:ext>
            </a:extLst>
          </p:cNvPr>
          <p:cNvSpPr txBox="1"/>
          <p:nvPr/>
        </p:nvSpPr>
        <p:spPr>
          <a:xfrm>
            <a:off x="1531495" y="4728097"/>
            <a:ext cx="2984352" cy="646331"/>
          </a:xfrm>
          <a:prstGeom prst="rect">
            <a:avLst/>
          </a:prstGeom>
          <a:noFill/>
        </p:spPr>
        <p:txBody>
          <a:bodyPr wrap="square" rtlCol="0">
            <a:spAutoFit/>
          </a:bodyPr>
          <a:lstStyle/>
          <a:p>
            <a:r>
              <a:rPr lang="en-US" dirty="0"/>
              <a:t>Primary Data File (.mdf)</a:t>
            </a:r>
          </a:p>
          <a:p>
            <a:r>
              <a:rPr lang="en-US" dirty="0"/>
              <a:t>Secondary Data File (.ndf)</a:t>
            </a:r>
          </a:p>
        </p:txBody>
      </p:sp>
      <p:grpSp>
        <p:nvGrpSpPr>
          <p:cNvPr id="155" name="Group 154">
            <a:extLst>
              <a:ext uri="{FF2B5EF4-FFF2-40B4-BE49-F238E27FC236}">
                <a16:creationId xmlns:a16="http://schemas.microsoft.com/office/drawing/2014/main" id="{C6ABED72-5397-4175-B460-04EDC602FFF0}"/>
              </a:ext>
            </a:extLst>
          </p:cNvPr>
          <p:cNvGrpSpPr/>
          <p:nvPr/>
        </p:nvGrpSpPr>
        <p:grpSpPr>
          <a:xfrm>
            <a:off x="5480871" y="1388552"/>
            <a:ext cx="5956184" cy="3985875"/>
            <a:chOff x="5162090" y="1112896"/>
            <a:chExt cx="5956184" cy="3985875"/>
          </a:xfrm>
        </p:grpSpPr>
        <p:sp>
          <p:nvSpPr>
            <p:cNvPr id="87" name="Rounded Rectangle 19">
              <a:extLst>
                <a:ext uri="{FF2B5EF4-FFF2-40B4-BE49-F238E27FC236}">
                  <a16:creationId xmlns:a16="http://schemas.microsoft.com/office/drawing/2014/main" id="{3ADC89FE-21C6-48FF-B48A-6EF9D6060DA2}"/>
                </a:ext>
              </a:extLst>
            </p:cNvPr>
            <p:cNvSpPr/>
            <p:nvPr/>
          </p:nvSpPr>
          <p:spPr>
            <a:xfrm rot="5400000">
              <a:off x="6147244" y="127742"/>
              <a:ext cx="3985875" cy="5956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154" name="Group 153">
              <a:extLst>
                <a:ext uri="{FF2B5EF4-FFF2-40B4-BE49-F238E27FC236}">
                  <a16:creationId xmlns:a16="http://schemas.microsoft.com/office/drawing/2014/main" id="{33EBB7A8-52FB-446A-86AD-355224023FF9}"/>
                </a:ext>
              </a:extLst>
            </p:cNvPr>
            <p:cNvGrpSpPr/>
            <p:nvPr/>
          </p:nvGrpSpPr>
          <p:grpSpPr>
            <a:xfrm>
              <a:off x="5458698" y="1540993"/>
              <a:ext cx="5308429" cy="2866415"/>
              <a:chOff x="5458698" y="1540993"/>
              <a:chExt cx="5308429" cy="2866415"/>
            </a:xfrm>
          </p:grpSpPr>
          <p:grpSp>
            <p:nvGrpSpPr>
              <p:cNvPr id="128" name="Group 127">
                <a:extLst>
                  <a:ext uri="{FF2B5EF4-FFF2-40B4-BE49-F238E27FC236}">
                    <a16:creationId xmlns:a16="http://schemas.microsoft.com/office/drawing/2014/main" id="{1F3AC083-30DA-44B6-B2DD-84F5CD4F6CB9}"/>
                  </a:ext>
                </a:extLst>
              </p:cNvPr>
              <p:cNvGrpSpPr/>
              <p:nvPr/>
            </p:nvGrpSpPr>
            <p:grpSpPr>
              <a:xfrm>
                <a:off x="5458698" y="1540993"/>
                <a:ext cx="5308429" cy="1371530"/>
                <a:chOff x="5458698" y="1540993"/>
                <a:chExt cx="5308429" cy="1371530"/>
              </a:xfrm>
            </p:grpSpPr>
            <p:grpSp>
              <p:nvGrpSpPr>
                <p:cNvPr id="109" name="Group 108">
                  <a:extLst>
                    <a:ext uri="{FF2B5EF4-FFF2-40B4-BE49-F238E27FC236}">
                      <a16:creationId xmlns:a16="http://schemas.microsoft.com/office/drawing/2014/main" id="{8E652EEB-025B-444A-B45F-41C41C37CF06}"/>
                    </a:ext>
                  </a:extLst>
                </p:cNvPr>
                <p:cNvGrpSpPr/>
                <p:nvPr/>
              </p:nvGrpSpPr>
              <p:grpSpPr>
                <a:xfrm>
                  <a:off x="5458698" y="1540993"/>
                  <a:ext cx="1259068" cy="1371530"/>
                  <a:chOff x="7503683" y="1417638"/>
                  <a:chExt cx="2020612" cy="1371530"/>
                </a:xfrm>
              </p:grpSpPr>
              <p:sp>
                <p:nvSpPr>
                  <p:cNvPr id="101" name="Rounded Rectangle 30">
                    <a:extLst>
                      <a:ext uri="{FF2B5EF4-FFF2-40B4-BE49-F238E27FC236}">
                        <a16:creationId xmlns:a16="http://schemas.microsoft.com/office/drawing/2014/main" id="{CC827AD3-15D6-4F22-B8FC-4433A84221E7}"/>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02" name="Rectangle 101">
                    <a:extLst>
                      <a:ext uri="{FF2B5EF4-FFF2-40B4-BE49-F238E27FC236}">
                        <a16:creationId xmlns:a16="http://schemas.microsoft.com/office/drawing/2014/main" id="{EB509748-91A2-48E1-ABFF-17B96A6E58C9}"/>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5" name="Rectangle 104">
                    <a:extLst>
                      <a:ext uri="{FF2B5EF4-FFF2-40B4-BE49-F238E27FC236}">
                        <a16:creationId xmlns:a16="http://schemas.microsoft.com/office/drawing/2014/main" id="{E3BC9BB9-D877-4CB2-8CAD-5845A5A7F9F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7" name="Rectangle 106">
                    <a:extLst>
                      <a:ext uri="{FF2B5EF4-FFF2-40B4-BE49-F238E27FC236}">
                        <a16:creationId xmlns:a16="http://schemas.microsoft.com/office/drawing/2014/main" id="{67222362-8AC7-47A6-968D-657367E2D91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8" name="Rectangle 107">
                    <a:extLst>
                      <a:ext uri="{FF2B5EF4-FFF2-40B4-BE49-F238E27FC236}">
                        <a16:creationId xmlns:a16="http://schemas.microsoft.com/office/drawing/2014/main" id="{925D9335-943E-4E0D-A73B-76CCD69C1FB6}"/>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0" name="Group 109">
                  <a:extLst>
                    <a:ext uri="{FF2B5EF4-FFF2-40B4-BE49-F238E27FC236}">
                      <a16:creationId xmlns:a16="http://schemas.microsoft.com/office/drawing/2014/main" id="{48A46EAB-F310-4C68-BA81-83A737969684}"/>
                    </a:ext>
                  </a:extLst>
                </p:cNvPr>
                <p:cNvGrpSpPr/>
                <p:nvPr/>
              </p:nvGrpSpPr>
              <p:grpSpPr>
                <a:xfrm>
                  <a:off x="6808485" y="1540993"/>
                  <a:ext cx="1259068" cy="1371530"/>
                  <a:chOff x="7503683" y="1417638"/>
                  <a:chExt cx="2020612" cy="1371530"/>
                </a:xfrm>
              </p:grpSpPr>
              <p:sp>
                <p:nvSpPr>
                  <p:cNvPr id="111" name="Rounded Rectangle 30">
                    <a:extLst>
                      <a:ext uri="{FF2B5EF4-FFF2-40B4-BE49-F238E27FC236}">
                        <a16:creationId xmlns:a16="http://schemas.microsoft.com/office/drawing/2014/main" id="{3D7EE23C-6342-461A-8E1F-C2C1842A342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2" name="Rectangle 111">
                    <a:extLst>
                      <a:ext uri="{FF2B5EF4-FFF2-40B4-BE49-F238E27FC236}">
                        <a16:creationId xmlns:a16="http://schemas.microsoft.com/office/drawing/2014/main" id="{CEC534C0-708A-46A0-8103-B71C7902C0B2}"/>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3" name="Rectangle 112">
                    <a:extLst>
                      <a:ext uri="{FF2B5EF4-FFF2-40B4-BE49-F238E27FC236}">
                        <a16:creationId xmlns:a16="http://schemas.microsoft.com/office/drawing/2014/main" id="{1A627753-6E19-4AA8-B2A3-FC51464292EF}"/>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4" name="Rectangle 113">
                    <a:extLst>
                      <a:ext uri="{FF2B5EF4-FFF2-40B4-BE49-F238E27FC236}">
                        <a16:creationId xmlns:a16="http://schemas.microsoft.com/office/drawing/2014/main" id="{FA13875B-6C01-451D-A114-63260CEFE30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5" name="Rectangle 114">
                    <a:extLst>
                      <a:ext uri="{FF2B5EF4-FFF2-40B4-BE49-F238E27FC236}">
                        <a16:creationId xmlns:a16="http://schemas.microsoft.com/office/drawing/2014/main" id="{A96CFC0A-BF24-40D5-B26E-7F78928FC1F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6" name="Group 115">
                  <a:extLst>
                    <a:ext uri="{FF2B5EF4-FFF2-40B4-BE49-F238E27FC236}">
                      <a16:creationId xmlns:a16="http://schemas.microsoft.com/office/drawing/2014/main" id="{0246FF52-3768-45CC-B61D-92A0E7EDCDF8}"/>
                    </a:ext>
                  </a:extLst>
                </p:cNvPr>
                <p:cNvGrpSpPr/>
                <p:nvPr/>
              </p:nvGrpSpPr>
              <p:grpSpPr>
                <a:xfrm>
                  <a:off x="8158272" y="1540993"/>
                  <a:ext cx="1259068" cy="1371530"/>
                  <a:chOff x="7503683" y="1417638"/>
                  <a:chExt cx="2020612" cy="1371530"/>
                </a:xfrm>
              </p:grpSpPr>
              <p:sp>
                <p:nvSpPr>
                  <p:cNvPr id="117" name="Rounded Rectangle 30">
                    <a:extLst>
                      <a:ext uri="{FF2B5EF4-FFF2-40B4-BE49-F238E27FC236}">
                        <a16:creationId xmlns:a16="http://schemas.microsoft.com/office/drawing/2014/main" id="{3AE6F31D-0990-4593-9C41-F095C822B669}"/>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8" name="Rectangle 117">
                    <a:extLst>
                      <a:ext uri="{FF2B5EF4-FFF2-40B4-BE49-F238E27FC236}">
                        <a16:creationId xmlns:a16="http://schemas.microsoft.com/office/drawing/2014/main" id="{ECCD4C4B-C589-4F47-854D-AC1A10450E28}"/>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9" name="Rectangle 118">
                    <a:extLst>
                      <a:ext uri="{FF2B5EF4-FFF2-40B4-BE49-F238E27FC236}">
                        <a16:creationId xmlns:a16="http://schemas.microsoft.com/office/drawing/2014/main" id="{5E0C4DCB-010A-4A73-98D1-8B512CDE76E3}"/>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0" name="Rectangle 119">
                    <a:extLst>
                      <a:ext uri="{FF2B5EF4-FFF2-40B4-BE49-F238E27FC236}">
                        <a16:creationId xmlns:a16="http://schemas.microsoft.com/office/drawing/2014/main" id="{E9EB7515-C8AD-48E0-8969-0768E43E9E2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1" name="Rectangle 120">
                    <a:extLst>
                      <a:ext uri="{FF2B5EF4-FFF2-40B4-BE49-F238E27FC236}">
                        <a16:creationId xmlns:a16="http://schemas.microsoft.com/office/drawing/2014/main" id="{B66DFEF1-BD7A-42F1-8AD1-3508B405587F}"/>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22" name="Group 121">
                  <a:extLst>
                    <a:ext uri="{FF2B5EF4-FFF2-40B4-BE49-F238E27FC236}">
                      <a16:creationId xmlns:a16="http://schemas.microsoft.com/office/drawing/2014/main" id="{557B0955-DDEB-4EAC-A883-F986DB5F0596}"/>
                    </a:ext>
                  </a:extLst>
                </p:cNvPr>
                <p:cNvGrpSpPr/>
                <p:nvPr/>
              </p:nvGrpSpPr>
              <p:grpSpPr>
                <a:xfrm>
                  <a:off x="9508059" y="1540993"/>
                  <a:ext cx="1259068" cy="1371530"/>
                  <a:chOff x="7503683" y="1417638"/>
                  <a:chExt cx="2020612" cy="1371530"/>
                </a:xfrm>
              </p:grpSpPr>
              <p:sp>
                <p:nvSpPr>
                  <p:cNvPr id="123" name="Rounded Rectangle 30">
                    <a:extLst>
                      <a:ext uri="{FF2B5EF4-FFF2-40B4-BE49-F238E27FC236}">
                        <a16:creationId xmlns:a16="http://schemas.microsoft.com/office/drawing/2014/main" id="{A18C8FAF-E9A2-4AA3-AF25-4F27EF78C344}"/>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24" name="Rectangle 123">
                    <a:extLst>
                      <a:ext uri="{FF2B5EF4-FFF2-40B4-BE49-F238E27FC236}">
                        <a16:creationId xmlns:a16="http://schemas.microsoft.com/office/drawing/2014/main" id="{3C493C0B-B212-4274-890B-0C026958EF4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5" name="Rectangle 124">
                    <a:extLst>
                      <a:ext uri="{FF2B5EF4-FFF2-40B4-BE49-F238E27FC236}">
                        <a16:creationId xmlns:a16="http://schemas.microsoft.com/office/drawing/2014/main" id="{89754875-8FFC-4A53-A5AF-7EB19BD3AE10}"/>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6" name="Rectangle 125">
                    <a:extLst>
                      <a:ext uri="{FF2B5EF4-FFF2-40B4-BE49-F238E27FC236}">
                        <a16:creationId xmlns:a16="http://schemas.microsoft.com/office/drawing/2014/main" id="{4DC08378-E828-4FCA-85E4-B947E63A249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7" name="Rectangle 126">
                    <a:extLst>
                      <a:ext uri="{FF2B5EF4-FFF2-40B4-BE49-F238E27FC236}">
                        <a16:creationId xmlns:a16="http://schemas.microsoft.com/office/drawing/2014/main" id="{216FA4BA-9A9D-4329-9718-4FF2C5875744}"/>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nvGrpSpPr>
              <p:cNvPr id="129" name="Group 128">
                <a:extLst>
                  <a:ext uri="{FF2B5EF4-FFF2-40B4-BE49-F238E27FC236}">
                    <a16:creationId xmlns:a16="http://schemas.microsoft.com/office/drawing/2014/main" id="{BEBB08DC-6655-42A7-A132-257C9ED8462F}"/>
                  </a:ext>
                </a:extLst>
              </p:cNvPr>
              <p:cNvGrpSpPr/>
              <p:nvPr/>
            </p:nvGrpSpPr>
            <p:grpSpPr>
              <a:xfrm>
                <a:off x="5458698" y="3035878"/>
                <a:ext cx="5308429" cy="1371530"/>
                <a:chOff x="5458698" y="1540993"/>
                <a:chExt cx="5308429" cy="1371530"/>
              </a:xfrm>
            </p:grpSpPr>
            <p:grpSp>
              <p:nvGrpSpPr>
                <p:cNvPr id="130" name="Group 129">
                  <a:extLst>
                    <a:ext uri="{FF2B5EF4-FFF2-40B4-BE49-F238E27FC236}">
                      <a16:creationId xmlns:a16="http://schemas.microsoft.com/office/drawing/2014/main" id="{DB21114B-4182-4AC6-BCF6-11AE9254745E}"/>
                    </a:ext>
                  </a:extLst>
                </p:cNvPr>
                <p:cNvGrpSpPr/>
                <p:nvPr/>
              </p:nvGrpSpPr>
              <p:grpSpPr>
                <a:xfrm>
                  <a:off x="5458698" y="1540993"/>
                  <a:ext cx="1259068" cy="1371530"/>
                  <a:chOff x="7503683" y="1417638"/>
                  <a:chExt cx="2020612" cy="1371530"/>
                </a:xfrm>
              </p:grpSpPr>
              <p:sp>
                <p:nvSpPr>
                  <p:cNvPr id="149" name="Rounded Rectangle 30">
                    <a:extLst>
                      <a:ext uri="{FF2B5EF4-FFF2-40B4-BE49-F238E27FC236}">
                        <a16:creationId xmlns:a16="http://schemas.microsoft.com/office/drawing/2014/main" id="{EE5C1A44-EF9C-4966-A0C5-4A8E818654EA}"/>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50" name="Rectangle 149">
                    <a:extLst>
                      <a:ext uri="{FF2B5EF4-FFF2-40B4-BE49-F238E27FC236}">
                        <a16:creationId xmlns:a16="http://schemas.microsoft.com/office/drawing/2014/main" id="{A8853572-F9DF-4411-9AEE-295FF69673D5}"/>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1" name="Rectangle 150">
                    <a:extLst>
                      <a:ext uri="{FF2B5EF4-FFF2-40B4-BE49-F238E27FC236}">
                        <a16:creationId xmlns:a16="http://schemas.microsoft.com/office/drawing/2014/main" id="{2DE38A1A-1A24-408F-B494-1EF9F8BD92CE}"/>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2" name="Rectangle 151">
                    <a:extLst>
                      <a:ext uri="{FF2B5EF4-FFF2-40B4-BE49-F238E27FC236}">
                        <a16:creationId xmlns:a16="http://schemas.microsoft.com/office/drawing/2014/main" id="{B150766A-FAED-4644-9F67-C08D5BBCB8B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3" name="Rectangle 152">
                    <a:extLst>
                      <a:ext uri="{FF2B5EF4-FFF2-40B4-BE49-F238E27FC236}">
                        <a16:creationId xmlns:a16="http://schemas.microsoft.com/office/drawing/2014/main" id="{B414427C-8793-4E60-ACB2-BB2F264FDDA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1" name="Group 130">
                  <a:extLst>
                    <a:ext uri="{FF2B5EF4-FFF2-40B4-BE49-F238E27FC236}">
                      <a16:creationId xmlns:a16="http://schemas.microsoft.com/office/drawing/2014/main" id="{7607A91C-36A7-4C94-8952-3EB2FEC30E4C}"/>
                    </a:ext>
                  </a:extLst>
                </p:cNvPr>
                <p:cNvGrpSpPr/>
                <p:nvPr/>
              </p:nvGrpSpPr>
              <p:grpSpPr>
                <a:xfrm>
                  <a:off x="6808485" y="1540993"/>
                  <a:ext cx="1259068" cy="1371530"/>
                  <a:chOff x="7503683" y="1417638"/>
                  <a:chExt cx="2020612" cy="1371530"/>
                </a:xfrm>
              </p:grpSpPr>
              <p:sp>
                <p:nvSpPr>
                  <p:cNvPr id="144" name="Rounded Rectangle 30">
                    <a:extLst>
                      <a:ext uri="{FF2B5EF4-FFF2-40B4-BE49-F238E27FC236}">
                        <a16:creationId xmlns:a16="http://schemas.microsoft.com/office/drawing/2014/main" id="{86935010-F10E-4061-8BEB-01F778B83B0D}"/>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5" name="Rectangle 144">
                    <a:extLst>
                      <a:ext uri="{FF2B5EF4-FFF2-40B4-BE49-F238E27FC236}">
                        <a16:creationId xmlns:a16="http://schemas.microsoft.com/office/drawing/2014/main" id="{54B0EC75-00FA-4D97-B462-C8F099B2D641}"/>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6" name="Rectangle 145">
                    <a:extLst>
                      <a:ext uri="{FF2B5EF4-FFF2-40B4-BE49-F238E27FC236}">
                        <a16:creationId xmlns:a16="http://schemas.microsoft.com/office/drawing/2014/main" id="{E409625B-EB42-4B77-81FB-E761AAED09B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7" name="Rectangle 146">
                    <a:extLst>
                      <a:ext uri="{FF2B5EF4-FFF2-40B4-BE49-F238E27FC236}">
                        <a16:creationId xmlns:a16="http://schemas.microsoft.com/office/drawing/2014/main" id="{745E7FBA-E11F-457B-B477-85FCD1CB106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8" name="Rectangle 147">
                    <a:extLst>
                      <a:ext uri="{FF2B5EF4-FFF2-40B4-BE49-F238E27FC236}">
                        <a16:creationId xmlns:a16="http://schemas.microsoft.com/office/drawing/2014/main" id="{1D87791C-6400-4EDE-ADB0-37EB237A22E7}"/>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2" name="Group 131">
                  <a:extLst>
                    <a:ext uri="{FF2B5EF4-FFF2-40B4-BE49-F238E27FC236}">
                      <a16:creationId xmlns:a16="http://schemas.microsoft.com/office/drawing/2014/main" id="{42B7BB93-4F0F-43E3-B531-2D4F8940BD77}"/>
                    </a:ext>
                  </a:extLst>
                </p:cNvPr>
                <p:cNvGrpSpPr/>
                <p:nvPr/>
              </p:nvGrpSpPr>
              <p:grpSpPr>
                <a:xfrm>
                  <a:off x="8158272" y="1540993"/>
                  <a:ext cx="1259068" cy="1371530"/>
                  <a:chOff x="7503683" y="1417638"/>
                  <a:chExt cx="2020612" cy="1371530"/>
                </a:xfrm>
              </p:grpSpPr>
              <p:sp>
                <p:nvSpPr>
                  <p:cNvPr id="139" name="Rounded Rectangle 30">
                    <a:extLst>
                      <a:ext uri="{FF2B5EF4-FFF2-40B4-BE49-F238E27FC236}">
                        <a16:creationId xmlns:a16="http://schemas.microsoft.com/office/drawing/2014/main" id="{5590D66A-90EA-408D-9B98-E5B9D35F270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0" name="Rectangle 139">
                    <a:extLst>
                      <a:ext uri="{FF2B5EF4-FFF2-40B4-BE49-F238E27FC236}">
                        <a16:creationId xmlns:a16="http://schemas.microsoft.com/office/drawing/2014/main" id="{1FED4501-CA70-4448-93A0-B2FC756BBC5C}"/>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1" name="Rectangle 140">
                    <a:extLst>
                      <a:ext uri="{FF2B5EF4-FFF2-40B4-BE49-F238E27FC236}">
                        <a16:creationId xmlns:a16="http://schemas.microsoft.com/office/drawing/2014/main" id="{5A6574B8-B15C-4A8D-BDF5-2C26684E89D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2" name="Rectangle 141">
                    <a:extLst>
                      <a:ext uri="{FF2B5EF4-FFF2-40B4-BE49-F238E27FC236}">
                        <a16:creationId xmlns:a16="http://schemas.microsoft.com/office/drawing/2014/main" id="{A1DB724F-7576-41E6-8CE7-01E12D562D5D}"/>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3" name="Rectangle 142">
                    <a:extLst>
                      <a:ext uri="{FF2B5EF4-FFF2-40B4-BE49-F238E27FC236}">
                        <a16:creationId xmlns:a16="http://schemas.microsoft.com/office/drawing/2014/main" id="{FE8734D1-E5AC-40A4-A8BB-72698966916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3" name="Group 132">
                  <a:extLst>
                    <a:ext uri="{FF2B5EF4-FFF2-40B4-BE49-F238E27FC236}">
                      <a16:creationId xmlns:a16="http://schemas.microsoft.com/office/drawing/2014/main" id="{077F0CCD-3C12-4E8D-A955-DBDA5347A42E}"/>
                    </a:ext>
                  </a:extLst>
                </p:cNvPr>
                <p:cNvGrpSpPr/>
                <p:nvPr/>
              </p:nvGrpSpPr>
              <p:grpSpPr>
                <a:xfrm>
                  <a:off x="9508059" y="1540993"/>
                  <a:ext cx="1259068" cy="1371530"/>
                  <a:chOff x="7503683" y="1417638"/>
                  <a:chExt cx="2020612" cy="1371530"/>
                </a:xfrm>
              </p:grpSpPr>
              <p:sp>
                <p:nvSpPr>
                  <p:cNvPr id="134" name="Rounded Rectangle 30">
                    <a:extLst>
                      <a:ext uri="{FF2B5EF4-FFF2-40B4-BE49-F238E27FC236}">
                        <a16:creationId xmlns:a16="http://schemas.microsoft.com/office/drawing/2014/main" id="{670BA481-00AD-4878-939E-A5B34A539F96}"/>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35" name="Rectangle 134">
                    <a:extLst>
                      <a:ext uri="{FF2B5EF4-FFF2-40B4-BE49-F238E27FC236}">
                        <a16:creationId xmlns:a16="http://schemas.microsoft.com/office/drawing/2014/main" id="{F9AD7B7F-D348-4EBB-9119-A3C536E7908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6" name="Rectangle 135">
                    <a:extLst>
                      <a:ext uri="{FF2B5EF4-FFF2-40B4-BE49-F238E27FC236}">
                        <a16:creationId xmlns:a16="http://schemas.microsoft.com/office/drawing/2014/main" id="{F7FCCAF4-8339-4C4B-B4B0-CBCCC1F94D6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7" name="Rectangle 136">
                    <a:extLst>
                      <a:ext uri="{FF2B5EF4-FFF2-40B4-BE49-F238E27FC236}">
                        <a16:creationId xmlns:a16="http://schemas.microsoft.com/office/drawing/2014/main" id="{EEE6E80C-D2B4-4837-AABF-F5260AB1206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8" name="Rectangle 137">
                    <a:extLst>
                      <a:ext uri="{FF2B5EF4-FFF2-40B4-BE49-F238E27FC236}">
                        <a16:creationId xmlns:a16="http://schemas.microsoft.com/office/drawing/2014/main" id="{A338104E-B516-48B3-BC61-B2524BD3D59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sp>
          <p:nvSpPr>
            <p:cNvPr id="38" name="TextBox 37">
              <a:extLst>
                <a:ext uri="{FF2B5EF4-FFF2-40B4-BE49-F238E27FC236}">
                  <a16:creationId xmlns:a16="http://schemas.microsoft.com/office/drawing/2014/main" id="{EEDDD085-8112-4E8B-A55B-A469D35F9B17}"/>
                </a:ext>
              </a:extLst>
            </p:cNvPr>
            <p:cNvSpPr txBox="1"/>
            <p:nvPr/>
          </p:nvSpPr>
          <p:spPr>
            <a:xfrm>
              <a:off x="6311977" y="4613889"/>
              <a:ext cx="3904000" cy="369332"/>
            </a:xfrm>
            <a:prstGeom prst="rect">
              <a:avLst/>
            </a:prstGeom>
            <a:noFill/>
          </p:spPr>
          <p:txBody>
            <a:bodyPr wrap="square" rtlCol="0">
              <a:spAutoFit/>
            </a:bodyPr>
            <a:lstStyle/>
            <a:p>
              <a:r>
                <a:rPr lang="en-US" dirty="0"/>
                <a:t>Extent: Eight contiguous 8kb pages</a:t>
              </a:r>
            </a:p>
          </p:txBody>
        </p:sp>
      </p:grpSp>
      <p:sp>
        <p:nvSpPr>
          <p:cNvPr id="156" name="Right Brace 155">
            <a:extLst>
              <a:ext uri="{FF2B5EF4-FFF2-40B4-BE49-F238E27FC236}">
                <a16:creationId xmlns:a16="http://schemas.microsoft.com/office/drawing/2014/main" id="{783D75F9-EEA5-4FBE-B7CE-D7F7C2C876C9}"/>
              </a:ext>
            </a:extLst>
          </p:cNvPr>
          <p:cNvSpPr/>
          <p:nvPr/>
        </p:nvSpPr>
        <p:spPr>
          <a:xfrm>
            <a:off x="4382538" y="1417638"/>
            <a:ext cx="843803" cy="4119096"/>
          </a:xfrm>
          <a:prstGeom prst="rightBrac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62E05522-D272-4D84-917E-EE77D9D34989}"/>
              </a:ext>
            </a:extLst>
          </p:cNvPr>
          <p:cNvGrpSpPr/>
          <p:nvPr/>
        </p:nvGrpSpPr>
        <p:grpSpPr>
          <a:xfrm>
            <a:off x="1658428" y="1958034"/>
            <a:ext cx="2426038" cy="2547220"/>
            <a:chOff x="4963829" y="4298078"/>
            <a:chExt cx="1393773" cy="1547244"/>
          </a:xfrm>
        </p:grpSpPr>
        <p:sp>
          <p:nvSpPr>
            <p:cNvPr id="62" name="Cylinder 61">
              <a:extLst>
                <a:ext uri="{FF2B5EF4-FFF2-40B4-BE49-F238E27FC236}">
                  <a16:creationId xmlns:a16="http://schemas.microsoft.com/office/drawing/2014/main" id="{EC80105C-2637-41F0-A0B6-0FF57E6C0E8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ylinder 62">
              <a:extLst>
                <a:ext uri="{FF2B5EF4-FFF2-40B4-BE49-F238E27FC236}">
                  <a16:creationId xmlns:a16="http://schemas.microsoft.com/office/drawing/2014/main" id="{84FE32C3-193F-4E7B-ADF2-6249F72619D2}"/>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ylinder 63">
              <a:extLst>
                <a:ext uri="{FF2B5EF4-FFF2-40B4-BE49-F238E27FC236}">
                  <a16:creationId xmlns:a16="http://schemas.microsoft.com/office/drawing/2014/main" id="{F79455E3-49D7-4FB0-909A-9FE7AF1E4D1D}"/>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2754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Data Is Modified in SQL Server</a:t>
            </a:r>
          </a:p>
        </p:txBody>
      </p:sp>
      <p:sp>
        <p:nvSpPr>
          <p:cNvPr id="6" name="TextBox 5">
            <a:extLst>
              <a:ext uri="{FF2B5EF4-FFF2-40B4-BE49-F238E27FC236}">
                <a16:creationId xmlns:a16="http://schemas.microsoft.com/office/drawing/2014/main" id="{A201F3FE-41F6-4C7E-A375-AE60271BC5CA}"/>
              </a:ext>
            </a:extLst>
          </p:cNvPr>
          <p:cNvSpPr txBox="1"/>
          <p:nvPr/>
        </p:nvSpPr>
        <p:spPr>
          <a:xfrm>
            <a:off x="8893264" y="1626501"/>
            <a:ext cx="2748410" cy="646331"/>
          </a:xfrm>
          <a:prstGeom prst="rect">
            <a:avLst/>
          </a:prstGeom>
          <a:noFill/>
        </p:spPr>
        <p:txBody>
          <a:bodyPr wrap="square" rtlCol="0">
            <a:spAutoFit/>
          </a:bodyPr>
          <a:lstStyle/>
          <a:p>
            <a:r>
              <a:rPr lang="en-US" dirty="0"/>
              <a:t>3. Modification is written to transaction log.</a:t>
            </a:r>
          </a:p>
        </p:txBody>
      </p:sp>
      <p:sp>
        <p:nvSpPr>
          <p:cNvPr id="7" name="TextBox 6">
            <a:extLst>
              <a:ext uri="{FF2B5EF4-FFF2-40B4-BE49-F238E27FC236}">
                <a16:creationId xmlns:a16="http://schemas.microsoft.com/office/drawing/2014/main" id="{F11D9F7B-3CBD-41BD-9E64-A2707993330E}"/>
              </a:ext>
            </a:extLst>
          </p:cNvPr>
          <p:cNvSpPr txBox="1"/>
          <p:nvPr/>
        </p:nvSpPr>
        <p:spPr>
          <a:xfrm>
            <a:off x="9052736" y="4767672"/>
            <a:ext cx="2984352" cy="646331"/>
          </a:xfrm>
          <a:prstGeom prst="rect">
            <a:avLst/>
          </a:prstGeom>
          <a:noFill/>
        </p:spPr>
        <p:txBody>
          <a:bodyPr wrap="square" rtlCol="0">
            <a:spAutoFit/>
          </a:bodyPr>
          <a:lstStyle/>
          <a:p>
            <a:r>
              <a:rPr lang="en-US" dirty="0"/>
              <a:t>5. Write dirty pages to database file.</a:t>
            </a:r>
          </a:p>
        </p:txBody>
      </p:sp>
      <p:sp>
        <p:nvSpPr>
          <p:cNvPr id="41" name="Rounded Rectangle 8">
            <a:extLst>
              <a:ext uri="{FF2B5EF4-FFF2-40B4-BE49-F238E27FC236}">
                <a16:creationId xmlns:a16="http://schemas.microsoft.com/office/drawing/2014/main" id="{6C2CABE2-AB2D-426C-BD29-EFDD9B2FA420}"/>
              </a:ext>
            </a:extLst>
          </p:cNvPr>
          <p:cNvSpPr/>
          <p:nvPr/>
        </p:nvSpPr>
        <p:spPr>
          <a:xfrm>
            <a:off x="261506" y="1243138"/>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TextBox 42">
            <a:extLst>
              <a:ext uri="{FF2B5EF4-FFF2-40B4-BE49-F238E27FC236}">
                <a16:creationId xmlns:a16="http://schemas.microsoft.com/office/drawing/2014/main" id="{E6BD85D9-F94B-42D1-910B-85A8F31FAA9C}"/>
              </a:ext>
            </a:extLst>
          </p:cNvPr>
          <p:cNvSpPr txBox="1"/>
          <p:nvPr/>
        </p:nvSpPr>
        <p:spPr>
          <a:xfrm>
            <a:off x="837552" y="2972775"/>
            <a:ext cx="3143824" cy="646331"/>
          </a:xfrm>
          <a:prstGeom prst="rect">
            <a:avLst/>
          </a:prstGeom>
          <a:noFill/>
        </p:spPr>
        <p:txBody>
          <a:bodyPr wrap="square" rtlCol="0">
            <a:spAutoFit/>
          </a:bodyPr>
          <a:lstStyle/>
          <a:p>
            <a:r>
              <a:rPr lang="en-US" dirty="0"/>
              <a:t>1. Data modification is sent to buffer cache in memory.</a:t>
            </a:r>
          </a:p>
        </p:txBody>
      </p:sp>
      <p:sp>
        <p:nvSpPr>
          <p:cNvPr id="44" name="TextBox 43">
            <a:extLst>
              <a:ext uri="{FF2B5EF4-FFF2-40B4-BE49-F238E27FC236}">
                <a16:creationId xmlns:a16="http://schemas.microsoft.com/office/drawing/2014/main" id="{E7C5E412-CEA0-4E1C-B297-15BB5D0E7FD1}"/>
              </a:ext>
            </a:extLst>
          </p:cNvPr>
          <p:cNvSpPr txBox="1"/>
          <p:nvPr/>
        </p:nvSpPr>
        <p:spPr>
          <a:xfrm>
            <a:off x="837552" y="4227167"/>
            <a:ext cx="3143824" cy="923330"/>
          </a:xfrm>
          <a:prstGeom prst="rect">
            <a:avLst/>
          </a:prstGeom>
          <a:noFill/>
        </p:spPr>
        <p:txBody>
          <a:bodyPr wrap="square" rtlCol="0">
            <a:spAutoFit/>
          </a:bodyPr>
          <a:lstStyle/>
          <a:p>
            <a:r>
              <a:rPr lang="en-US" dirty="0"/>
              <a:t>2. Data pages are located or read into the buffer cache and then modified.</a:t>
            </a:r>
          </a:p>
        </p:txBody>
      </p:sp>
      <p:sp>
        <p:nvSpPr>
          <p:cNvPr id="45" name="TextBox 44">
            <a:extLst>
              <a:ext uri="{FF2B5EF4-FFF2-40B4-BE49-F238E27FC236}">
                <a16:creationId xmlns:a16="http://schemas.microsoft.com/office/drawing/2014/main" id="{75E28AC6-A3B5-4B06-9423-A2AFC4AED183}"/>
              </a:ext>
            </a:extLst>
          </p:cNvPr>
          <p:cNvSpPr txBox="1"/>
          <p:nvPr/>
        </p:nvSpPr>
        <p:spPr>
          <a:xfrm>
            <a:off x="8893264" y="3035504"/>
            <a:ext cx="3143824" cy="646331"/>
          </a:xfrm>
          <a:prstGeom prst="rect">
            <a:avLst/>
          </a:prstGeom>
          <a:noFill/>
        </p:spPr>
        <p:txBody>
          <a:bodyPr wrap="square" rtlCol="0">
            <a:spAutoFit/>
          </a:bodyPr>
          <a:lstStyle/>
          <a:p>
            <a:r>
              <a:rPr lang="en-US" dirty="0"/>
              <a:t>4. Checkpoint looks for committed transactions.</a:t>
            </a:r>
          </a:p>
        </p:txBody>
      </p:sp>
      <p:cxnSp>
        <p:nvCxnSpPr>
          <p:cNvPr id="9" name="Straight Arrow Connector 8">
            <a:extLst>
              <a:ext uri="{FF2B5EF4-FFF2-40B4-BE49-F238E27FC236}">
                <a16:creationId xmlns:a16="http://schemas.microsoft.com/office/drawing/2014/main" id="{09AC91E1-D660-41C5-879B-685B1F4DA150}"/>
              </a:ext>
            </a:extLst>
          </p:cNvPr>
          <p:cNvCxnSpPr/>
          <p:nvPr/>
        </p:nvCxnSpPr>
        <p:spPr>
          <a:xfrm>
            <a:off x="4419600" y="2756196"/>
            <a:ext cx="0" cy="107728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0C43BA-FD6D-491F-BCA2-F156491DBD21}"/>
              </a:ext>
            </a:extLst>
          </p:cNvPr>
          <p:cNvCxnSpPr>
            <a:cxnSpLocks/>
          </p:cNvCxnSpPr>
          <p:nvPr/>
        </p:nvCxnSpPr>
        <p:spPr>
          <a:xfrm flipV="1">
            <a:off x="5495878" y="2432806"/>
            <a:ext cx="1419396" cy="942385"/>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6D4F34C-D247-442B-9EA1-DAF663A8F404}"/>
              </a:ext>
            </a:extLst>
          </p:cNvPr>
          <p:cNvCxnSpPr>
            <a:cxnSpLocks/>
          </p:cNvCxnSpPr>
          <p:nvPr/>
        </p:nvCxnSpPr>
        <p:spPr>
          <a:xfrm>
            <a:off x="5686226" y="5146741"/>
            <a:ext cx="1512846" cy="375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A307468-EBC4-4BFE-B5EE-4A3459528C34}"/>
              </a:ext>
            </a:extLst>
          </p:cNvPr>
          <p:cNvCxnSpPr>
            <a:cxnSpLocks/>
          </p:cNvCxnSpPr>
          <p:nvPr/>
        </p:nvCxnSpPr>
        <p:spPr>
          <a:xfrm flipH="1">
            <a:off x="5686226" y="4577172"/>
            <a:ext cx="1420809"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A5CE227-F2A0-4636-B3C0-874F92D4EF51}"/>
              </a:ext>
            </a:extLst>
          </p:cNvPr>
          <p:cNvCxnSpPr>
            <a:cxnSpLocks/>
          </p:cNvCxnSpPr>
          <p:nvPr/>
        </p:nvCxnSpPr>
        <p:spPr>
          <a:xfrm flipV="1">
            <a:off x="8027337" y="2813543"/>
            <a:ext cx="0" cy="122876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712D6EF-5D16-4FB1-A9B8-EB1B2DB61A9F}"/>
              </a:ext>
            </a:extLst>
          </p:cNvPr>
          <p:cNvSpPr/>
          <p:nvPr/>
        </p:nvSpPr>
        <p:spPr>
          <a:xfrm>
            <a:off x="4459902" y="3064004"/>
            <a:ext cx="351378" cy="461665"/>
          </a:xfrm>
          <a:prstGeom prst="rect">
            <a:avLst/>
          </a:prstGeom>
          <a:noFill/>
        </p:spPr>
        <p:txBody>
          <a:bodyPr wrap="none" lIns="91440" tIns="45720" rIns="91440" bIns="45720">
            <a:spAutoFit/>
          </a:bodyPr>
          <a:lstStyle/>
          <a:p>
            <a:pPr algn="ctr"/>
            <a:r>
              <a:rPr lang="en-US" sz="2400" b="0" cap="none" spc="0" dirty="0">
                <a:ln w="0"/>
                <a:effectLst>
                  <a:outerShdw blurRad="38100" dist="25400" dir="5400000" algn="ctr" rotWithShape="0">
                    <a:srgbClr val="6E747A">
                      <a:alpha val="43000"/>
                    </a:srgbClr>
                  </a:outerShdw>
                </a:effectLst>
              </a:rPr>
              <a:t>1</a:t>
            </a:r>
          </a:p>
        </p:txBody>
      </p:sp>
      <p:sp>
        <p:nvSpPr>
          <p:cNvPr id="30" name="Rectangle 29">
            <a:extLst>
              <a:ext uri="{FF2B5EF4-FFF2-40B4-BE49-F238E27FC236}">
                <a16:creationId xmlns:a16="http://schemas.microsoft.com/office/drawing/2014/main" id="{40AA6749-9EA4-4429-9FF2-D48FFB814E83}"/>
              </a:ext>
            </a:extLst>
          </p:cNvPr>
          <p:cNvSpPr/>
          <p:nvPr/>
        </p:nvSpPr>
        <p:spPr>
          <a:xfrm>
            <a:off x="6266960" y="4120563"/>
            <a:ext cx="351378" cy="461665"/>
          </a:xfrm>
          <a:prstGeom prst="rect">
            <a:avLst/>
          </a:prstGeom>
          <a:noFill/>
        </p:spPr>
        <p:txBody>
          <a:bodyPr wrap="none" lIns="91440" tIns="45720" rIns="91440" bIns="45720">
            <a:spAutoFit/>
          </a:bodyPr>
          <a:lstStyle/>
          <a:p>
            <a:pPr algn="ctr"/>
            <a:r>
              <a:rPr lang="en-US" sz="2400" b="0" cap="none" spc="0" dirty="0">
                <a:ln w="0"/>
                <a:effectLst>
                  <a:outerShdw blurRad="38100" dist="25400" dir="5400000" algn="ctr" rotWithShape="0">
                    <a:srgbClr val="6E747A">
                      <a:alpha val="43000"/>
                    </a:srgbClr>
                  </a:outerShdw>
                </a:effectLst>
              </a:rPr>
              <a:t>2</a:t>
            </a:r>
          </a:p>
        </p:txBody>
      </p:sp>
      <p:sp>
        <p:nvSpPr>
          <p:cNvPr id="31" name="Rectangle 30">
            <a:extLst>
              <a:ext uri="{FF2B5EF4-FFF2-40B4-BE49-F238E27FC236}">
                <a16:creationId xmlns:a16="http://schemas.microsoft.com/office/drawing/2014/main" id="{B4565C11-C062-4B19-8E84-C83DDFD0D75D}"/>
              </a:ext>
            </a:extLst>
          </p:cNvPr>
          <p:cNvSpPr/>
          <p:nvPr/>
        </p:nvSpPr>
        <p:spPr>
          <a:xfrm>
            <a:off x="5932931" y="2427751"/>
            <a:ext cx="351378" cy="461665"/>
          </a:xfrm>
          <a:prstGeom prst="rect">
            <a:avLst/>
          </a:prstGeom>
          <a:noFill/>
        </p:spPr>
        <p:txBody>
          <a:bodyPr wrap="none" lIns="91440" tIns="45720" rIns="91440" bIns="45720">
            <a:spAutoFit/>
          </a:bodyPr>
          <a:lstStyle/>
          <a:p>
            <a:pPr algn="ctr"/>
            <a:r>
              <a:rPr lang="en-US" sz="2400" b="0" cap="none" spc="0" dirty="0">
                <a:ln w="0"/>
                <a:effectLst>
                  <a:outerShdw blurRad="38100" dist="25400" dir="5400000" algn="ctr" rotWithShape="0">
                    <a:srgbClr val="6E747A">
                      <a:alpha val="43000"/>
                    </a:srgbClr>
                  </a:outerShdw>
                </a:effectLst>
              </a:rPr>
              <a:t>3</a:t>
            </a:r>
          </a:p>
        </p:txBody>
      </p:sp>
      <p:sp>
        <p:nvSpPr>
          <p:cNvPr id="32" name="Rectangle 31">
            <a:extLst>
              <a:ext uri="{FF2B5EF4-FFF2-40B4-BE49-F238E27FC236}">
                <a16:creationId xmlns:a16="http://schemas.microsoft.com/office/drawing/2014/main" id="{73EAAA1A-F663-41BD-A437-13712D250247}"/>
              </a:ext>
            </a:extLst>
          </p:cNvPr>
          <p:cNvSpPr/>
          <p:nvPr/>
        </p:nvSpPr>
        <p:spPr>
          <a:xfrm>
            <a:off x="8108923" y="3294836"/>
            <a:ext cx="351378" cy="461665"/>
          </a:xfrm>
          <a:prstGeom prst="rect">
            <a:avLst/>
          </a:prstGeom>
          <a:noFill/>
        </p:spPr>
        <p:txBody>
          <a:bodyPr wrap="none" lIns="91440" tIns="45720" rIns="91440" bIns="45720">
            <a:spAutoFit/>
          </a:bodyPr>
          <a:lstStyle/>
          <a:p>
            <a:pPr algn="ctr"/>
            <a:r>
              <a:rPr lang="en-US" sz="2400" b="0" cap="none" spc="0" dirty="0">
                <a:ln w="0"/>
                <a:effectLst>
                  <a:outerShdw blurRad="38100" dist="25400" dir="5400000" algn="ctr" rotWithShape="0">
                    <a:srgbClr val="6E747A">
                      <a:alpha val="43000"/>
                    </a:srgbClr>
                  </a:outerShdw>
                </a:effectLst>
              </a:rPr>
              <a:t>4</a:t>
            </a:r>
          </a:p>
        </p:txBody>
      </p:sp>
      <p:sp>
        <p:nvSpPr>
          <p:cNvPr id="33" name="Rectangle 32">
            <a:extLst>
              <a:ext uri="{FF2B5EF4-FFF2-40B4-BE49-F238E27FC236}">
                <a16:creationId xmlns:a16="http://schemas.microsoft.com/office/drawing/2014/main" id="{9EB89CE9-62C3-4EE0-91EC-C8148A651E87}"/>
              </a:ext>
            </a:extLst>
          </p:cNvPr>
          <p:cNvSpPr/>
          <p:nvPr/>
        </p:nvSpPr>
        <p:spPr>
          <a:xfrm>
            <a:off x="6223761" y="5253345"/>
            <a:ext cx="351378" cy="461665"/>
          </a:xfrm>
          <a:prstGeom prst="rect">
            <a:avLst/>
          </a:prstGeom>
          <a:noFill/>
        </p:spPr>
        <p:txBody>
          <a:bodyPr wrap="none" lIns="91440" tIns="45720" rIns="91440" bIns="45720">
            <a:spAutoFit/>
          </a:bodyPr>
          <a:lstStyle/>
          <a:p>
            <a:pPr algn="ctr"/>
            <a:r>
              <a:rPr lang="en-US" sz="2400" b="0" cap="none" spc="0" dirty="0">
                <a:ln w="0"/>
                <a:effectLst>
                  <a:outerShdw blurRad="38100" dist="25400" dir="5400000" algn="ctr" rotWithShape="0">
                    <a:srgbClr val="6E747A">
                      <a:alpha val="43000"/>
                    </a:srgbClr>
                  </a:outerShdw>
                </a:effectLst>
              </a:rPr>
              <a:t>5</a:t>
            </a:r>
          </a:p>
        </p:txBody>
      </p:sp>
      <p:pic>
        <p:nvPicPr>
          <p:cNvPr id="24" name="Picture 23">
            <a:extLst>
              <a:ext uri="{FF2B5EF4-FFF2-40B4-BE49-F238E27FC236}">
                <a16:creationId xmlns:a16="http://schemas.microsoft.com/office/drawing/2014/main" id="{8BEC4A3E-5CB8-4353-956C-BACBED1D443D}"/>
              </a:ext>
            </a:extLst>
          </p:cNvPr>
          <p:cNvPicPr>
            <a:picLocks noChangeAspect="1"/>
          </p:cNvPicPr>
          <p:nvPr/>
        </p:nvPicPr>
        <p:blipFill>
          <a:blip r:embed="rId3"/>
          <a:stretch>
            <a:fillRect/>
          </a:stretch>
        </p:blipFill>
        <p:spPr>
          <a:xfrm>
            <a:off x="653796" y="1352981"/>
            <a:ext cx="4157484" cy="1209675"/>
          </a:xfrm>
          <a:prstGeom prst="rect">
            <a:avLst/>
          </a:prstGeom>
        </p:spPr>
      </p:pic>
      <p:grpSp>
        <p:nvGrpSpPr>
          <p:cNvPr id="27" name="Group 26">
            <a:extLst>
              <a:ext uri="{FF2B5EF4-FFF2-40B4-BE49-F238E27FC236}">
                <a16:creationId xmlns:a16="http://schemas.microsoft.com/office/drawing/2014/main" id="{ECF42932-DE98-4C24-B615-41610D700615}"/>
              </a:ext>
            </a:extLst>
          </p:cNvPr>
          <p:cNvGrpSpPr/>
          <p:nvPr/>
        </p:nvGrpSpPr>
        <p:grpSpPr>
          <a:xfrm>
            <a:off x="7341359" y="4269741"/>
            <a:ext cx="1393773" cy="1547244"/>
            <a:chOff x="4963829" y="4298078"/>
            <a:chExt cx="1393773" cy="1547244"/>
          </a:xfrm>
        </p:grpSpPr>
        <p:sp>
          <p:nvSpPr>
            <p:cNvPr id="28" name="Cylinder 27">
              <a:extLst>
                <a:ext uri="{FF2B5EF4-FFF2-40B4-BE49-F238E27FC236}">
                  <a16:creationId xmlns:a16="http://schemas.microsoft.com/office/drawing/2014/main" id="{E552C2F5-3675-4C3E-9FE7-C6C2DA5CA630}"/>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5B10705D-25D1-4727-99F2-08E2A14688B4}"/>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ylinder 33">
              <a:extLst>
                <a:ext uri="{FF2B5EF4-FFF2-40B4-BE49-F238E27FC236}">
                  <a16:creationId xmlns:a16="http://schemas.microsoft.com/office/drawing/2014/main" id="{3AE09821-D483-4497-8585-286E0CD6B15E}"/>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croll: Vertical 2">
            <a:extLst>
              <a:ext uri="{FF2B5EF4-FFF2-40B4-BE49-F238E27FC236}">
                <a16:creationId xmlns:a16="http://schemas.microsoft.com/office/drawing/2014/main" id="{F721C7C0-CCBC-440F-A160-05B65ED85227}"/>
              </a:ext>
            </a:extLst>
          </p:cNvPr>
          <p:cNvSpPr/>
          <p:nvPr/>
        </p:nvSpPr>
        <p:spPr>
          <a:xfrm rot="10800000">
            <a:off x="7107035" y="976879"/>
            <a:ext cx="1642801" cy="1681377"/>
          </a:xfrm>
          <a:prstGeom prst="verticalScroll">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B7EDDB0-C888-4B5F-95A4-82701CF58EC7}"/>
              </a:ext>
            </a:extLst>
          </p:cNvPr>
          <p:cNvCxnSpPr>
            <a:cxnSpLocks/>
          </p:cNvCxnSpPr>
          <p:nvPr/>
        </p:nvCxnSpPr>
        <p:spPr>
          <a:xfrm>
            <a:off x="7406218" y="1243138"/>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37C7C1-4CF5-4439-903E-CEAE33A87414}"/>
              </a:ext>
            </a:extLst>
          </p:cNvPr>
          <p:cNvCxnSpPr>
            <a:cxnSpLocks/>
          </p:cNvCxnSpPr>
          <p:nvPr/>
        </p:nvCxnSpPr>
        <p:spPr>
          <a:xfrm>
            <a:off x="7406218" y="1414754"/>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EE97A3-FD3D-45CD-A170-DFB56B6CA428}"/>
              </a:ext>
            </a:extLst>
          </p:cNvPr>
          <p:cNvCxnSpPr>
            <a:cxnSpLocks/>
          </p:cNvCxnSpPr>
          <p:nvPr/>
        </p:nvCxnSpPr>
        <p:spPr>
          <a:xfrm>
            <a:off x="7406218" y="1586370"/>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537357-B8D9-465C-B73F-CDD2D40CE07E}"/>
              </a:ext>
            </a:extLst>
          </p:cNvPr>
          <p:cNvCxnSpPr>
            <a:cxnSpLocks/>
          </p:cNvCxnSpPr>
          <p:nvPr/>
        </p:nvCxnSpPr>
        <p:spPr>
          <a:xfrm>
            <a:off x="7406218" y="1757986"/>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70CFB4-2C82-4E02-9574-B7F719BCD02A}"/>
              </a:ext>
            </a:extLst>
          </p:cNvPr>
          <p:cNvCxnSpPr>
            <a:cxnSpLocks/>
          </p:cNvCxnSpPr>
          <p:nvPr/>
        </p:nvCxnSpPr>
        <p:spPr>
          <a:xfrm>
            <a:off x="7406218" y="1929602"/>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9D40CA-0D5E-4F19-89F7-A32206113DF4}"/>
              </a:ext>
            </a:extLst>
          </p:cNvPr>
          <p:cNvCxnSpPr>
            <a:cxnSpLocks/>
          </p:cNvCxnSpPr>
          <p:nvPr/>
        </p:nvCxnSpPr>
        <p:spPr>
          <a:xfrm>
            <a:off x="7406218" y="2272832"/>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1F248B-0640-427F-BC29-B71DF39A48CC}"/>
              </a:ext>
            </a:extLst>
          </p:cNvPr>
          <p:cNvCxnSpPr>
            <a:cxnSpLocks/>
          </p:cNvCxnSpPr>
          <p:nvPr/>
        </p:nvCxnSpPr>
        <p:spPr>
          <a:xfrm>
            <a:off x="7406218" y="2101218"/>
            <a:ext cx="1044433"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30CDF21-972B-4F58-A6EA-7DDF5969E432}"/>
              </a:ext>
            </a:extLst>
          </p:cNvPr>
          <p:cNvGrpSpPr/>
          <p:nvPr/>
        </p:nvGrpSpPr>
        <p:grpSpPr>
          <a:xfrm>
            <a:off x="3875597" y="4014652"/>
            <a:ext cx="1451340" cy="2108169"/>
            <a:chOff x="3846559" y="3931417"/>
            <a:chExt cx="1451340" cy="2108169"/>
          </a:xfrm>
        </p:grpSpPr>
        <p:sp>
          <p:nvSpPr>
            <p:cNvPr id="14" name="Rectangle: Diagonal Corners Rounded 13">
              <a:extLst>
                <a:ext uri="{FF2B5EF4-FFF2-40B4-BE49-F238E27FC236}">
                  <a16:creationId xmlns:a16="http://schemas.microsoft.com/office/drawing/2014/main" id="{D77EA703-CAE5-42F5-95E3-6EC76CB85519}"/>
                </a:ext>
              </a:extLst>
            </p:cNvPr>
            <p:cNvSpPr/>
            <p:nvPr/>
          </p:nvSpPr>
          <p:spPr>
            <a:xfrm>
              <a:off x="3846559" y="3931417"/>
              <a:ext cx="1189624" cy="1729435"/>
            </a:xfrm>
            <a:prstGeom prst="round2DiagRect">
              <a:avLst>
                <a:gd name="adj1" fmla="val 3765"/>
                <a:gd name="adj2"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A4A9DA7-3006-4747-9D9A-0AA3E1A1EB54}"/>
                </a:ext>
              </a:extLst>
            </p:cNvPr>
            <p:cNvGrpSpPr/>
            <p:nvPr/>
          </p:nvGrpSpPr>
          <p:grpSpPr>
            <a:xfrm>
              <a:off x="3926578" y="4137155"/>
              <a:ext cx="1109606" cy="0"/>
              <a:chOff x="2936943" y="4120563"/>
              <a:chExt cx="909721" cy="0"/>
            </a:xfrm>
          </p:grpSpPr>
          <p:cxnSp>
            <p:nvCxnSpPr>
              <p:cNvPr id="48" name="Straight Connector 47">
                <a:extLst>
                  <a:ext uri="{FF2B5EF4-FFF2-40B4-BE49-F238E27FC236}">
                    <a16:creationId xmlns:a16="http://schemas.microsoft.com/office/drawing/2014/main" id="{2D44EB98-B912-4878-8036-10E81894E92F}"/>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E74D7A-337F-4B63-9735-490B2646FB54}"/>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F4AC68E1-391E-48BD-8E58-55AD2B1E3925}"/>
                </a:ext>
              </a:extLst>
            </p:cNvPr>
            <p:cNvGrpSpPr/>
            <p:nvPr/>
          </p:nvGrpSpPr>
          <p:grpSpPr>
            <a:xfrm>
              <a:off x="3926578" y="4304882"/>
              <a:ext cx="1109606" cy="0"/>
              <a:chOff x="2936943" y="4120563"/>
              <a:chExt cx="909721" cy="0"/>
            </a:xfrm>
          </p:grpSpPr>
          <p:cxnSp>
            <p:nvCxnSpPr>
              <p:cNvPr id="56" name="Straight Connector 55">
                <a:extLst>
                  <a:ext uri="{FF2B5EF4-FFF2-40B4-BE49-F238E27FC236}">
                    <a16:creationId xmlns:a16="http://schemas.microsoft.com/office/drawing/2014/main" id="{D7921791-00E3-41AB-8C29-F79368B12E78}"/>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593D13-37C9-4010-B2A5-3FF948AED359}"/>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0BA78B8-A891-4E2C-A64F-3DEF581B2BEA}"/>
                </a:ext>
              </a:extLst>
            </p:cNvPr>
            <p:cNvGrpSpPr/>
            <p:nvPr/>
          </p:nvGrpSpPr>
          <p:grpSpPr>
            <a:xfrm>
              <a:off x="3926578" y="4472610"/>
              <a:ext cx="1109606" cy="0"/>
              <a:chOff x="2936943" y="4120563"/>
              <a:chExt cx="909721" cy="0"/>
            </a:xfrm>
          </p:grpSpPr>
          <p:cxnSp>
            <p:nvCxnSpPr>
              <p:cNvPr id="59" name="Straight Connector 58">
                <a:extLst>
                  <a:ext uri="{FF2B5EF4-FFF2-40B4-BE49-F238E27FC236}">
                    <a16:creationId xmlns:a16="http://schemas.microsoft.com/office/drawing/2014/main" id="{EC076C57-0831-4EAD-885D-E8A1BF49F093}"/>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86061B-7FEC-4AC3-B2F6-A20E23C5C55E}"/>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F6B6945E-E84E-44D5-9A0D-68106262FDBB}"/>
                </a:ext>
              </a:extLst>
            </p:cNvPr>
            <p:cNvSpPr/>
            <p:nvPr/>
          </p:nvSpPr>
          <p:spPr>
            <a:xfrm>
              <a:off x="3926578" y="5460456"/>
              <a:ext cx="104204" cy="128671"/>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1764884-C9EF-4544-A752-FAB912D969B6}"/>
                </a:ext>
              </a:extLst>
            </p:cNvPr>
            <p:cNvGrpSpPr/>
            <p:nvPr/>
          </p:nvGrpSpPr>
          <p:grpSpPr>
            <a:xfrm>
              <a:off x="4275647" y="4623556"/>
              <a:ext cx="1022252" cy="1416030"/>
              <a:chOff x="4348386" y="4719957"/>
              <a:chExt cx="1022252" cy="1416030"/>
            </a:xfrm>
          </p:grpSpPr>
          <p:sp>
            <p:nvSpPr>
              <p:cNvPr id="64" name="Rounded Rectangle 30">
                <a:extLst>
                  <a:ext uri="{FF2B5EF4-FFF2-40B4-BE49-F238E27FC236}">
                    <a16:creationId xmlns:a16="http://schemas.microsoft.com/office/drawing/2014/main" id="{FB0F1BF7-2BE5-4520-8AE9-4198FAB32D78}"/>
                  </a:ext>
                </a:extLst>
              </p:cNvPr>
              <p:cNvSpPr/>
              <p:nvPr/>
            </p:nvSpPr>
            <p:spPr>
              <a:xfrm>
                <a:off x="4348386" y="4720869"/>
                <a:ext cx="1022252" cy="141511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65" name="Rectangle 64">
                <a:extLst>
                  <a:ext uri="{FF2B5EF4-FFF2-40B4-BE49-F238E27FC236}">
                    <a16:creationId xmlns:a16="http://schemas.microsoft.com/office/drawing/2014/main" id="{6882E403-4838-4846-AC3D-4690F6E793A5}"/>
                  </a:ext>
                </a:extLst>
              </p:cNvPr>
              <p:cNvSpPr/>
              <p:nvPr/>
            </p:nvSpPr>
            <p:spPr>
              <a:xfrm>
                <a:off x="4434210" y="4961516"/>
                <a:ext cx="850605"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6" name="Rectangle 65">
                <a:extLst>
                  <a:ext uri="{FF2B5EF4-FFF2-40B4-BE49-F238E27FC236}">
                    <a16:creationId xmlns:a16="http://schemas.microsoft.com/office/drawing/2014/main" id="{30993C3E-C1CD-4276-AB99-5D974814BACA}"/>
                  </a:ext>
                </a:extLst>
              </p:cNvPr>
              <p:cNvSpPr/>
              <p:nvPr/>
            </p:nvSpPr>
            <p:spPr>
              <a:xfrm>
                <a:off x="4434210" y="5243450"/>
                <a:ext cx="850605"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7" name="Rectangle 66">
                <a:extLst>
                  <a:ext uri="{FF2B5EF4-FFF2-40B4-BE49-F238E27FC236}">
                    <a16:creationId xmlns:a16="http://schemas.microsoft.com/office/drawing/2014/main" id="{15D475FC-A8DC-4CCE-8710-0AC028A0CFBC}"/>
                  </a:ext>
                </a:extLst>
              </p:cNvPr>
              <p:cNvSpPr/>
              <p:nvPr/>
            </p:nvSpPr>
            <p:spPr>
              <a:xfrm>
                <a:off x="4434210" y="5807319"/>
                <a:ext cx="850605"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8" name="Rectangle 67">
                <a:extLst>
                  <a:ext uri="{FF2B5EF4-FFF2-40B4-BE49-F238E27FC236}">
                    <a16:creationId xmlns:a16="http://schemas.microsoft.com/office/drawing/2014/main" id="{AF538A03-4277-4A87-8A31-BAC906B276FB}"/>
                  </a:ext>
                </a:extLst>
              </p:cNvPr>
              <p:cNvSpPr/>
              <p:nvPr/>
            </p:nvSpPr>
            <p:spPr>
              <a:xfrm>
                <a:off x="4434210" y="5525384"/>
                <a:ext cx="850605"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70" name="TextBox 69">
                <a:extLst>
                  <a:ext uri="{FF2B5EF4-FFF2-40B4-BE49-F238E27FC236}">
                    <a16:creationId xmlns:a16="http://schemas.microsoft.com/office/drawing/2014/main" id="{3A3A359B-6E19-46C1-9230-82B91BB4A261}"/>
                  </a:ext>
                </a:extLst>
              </p:cNvPr>
              <p:cNvSpPr txBox="1"/>
              <p:nvPr/>
            </p:nvSpPr>
            <p:spPr>
              <a:xfrm>
                <a:off x="4495466" y="4719957"/>
                <a:ext cx="810607" cy="246221"/>
              </a:xfrm>
              <a:prstGeom prst="rect">
                <a:avLst/>
              </a:prstGeom>
              <a:noFill/>
            </p:spPr>
            <p:txBody>
              <a:bodyPr wrap="square" rtlCol="0">
                <a:spAutoFit/>
              </a:bodyPr>
              <a:lstStyle/>
              <a:p>
                <a:r>
                  <a:rPr lang="en-US" sz="1000" dirty="0">
                    <a:solidFill>
                      <a:schemeClr val="bg1"/>
                    </a:solidFill>
                  </a:rPr>
                  <a:t>Data Page</a:t>
                </a:r>
              </a:p>
            </p:txBody>
          </p:sp>
        </p:grpSp>
      </p:grpSp>
    </p:spTree>
    <p:extLst>
      <p:ext uri="{BB962C8B-B14F-4D97-AF65-F5344CB8AC3E}">
        <p14:creationId xmlns:p14="http://schemas.microsoft.com/office/powerpoint/2010/main" val="382619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6C8D8B5-143B-4799-8F05-217EBF8777E3}"/>
              </a:ext>
            </a:extLst>
          </p:cNvPr>
          <p:cNvSpPr/>
          <p:nvPr/>
        </p:nvSpPr>
        <p:spPr bwMode="auto">
          <a:xfrm rot="16200000">
            <a:off x="7200092" y="1447692"/>
            <a:ext cx="3940312" cy="3986104"/>
          </a:xfrm>
          <a:prstGeom prst="rect">
            <a:avLst/>
          </a:prstGeom>
          <a:solidFill>
            <a:schemeClr val="accent6">
              <a:lumMod val="20000"/>
              <a:lumOff val="80000"/>
            </a:schemeClr>
          </a:solidFill>
          <a:ln>
            <a:solidFill>
              <a:schemeClr val="accent6">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sp>
        <p:nvSpPr>
          <p:cNvPr id="2" name="Title 1">
            <a:extLst>
              <a:ext uri="{FF2B5EF4-FFF2-40B4-BE49-F238E27FC236}">
                <a16:creationId xmlns:a16="http://schemas.microsoft.com/office/drawing/2014/main" id="{DF9ED7A6-24C7-4A0B-B9D1-E57F2C77B73D}"/>
              </a:ext>
            </a:extLst>
          </p:cNvPr>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Principals vs Securables</a:t>
            </a:r>
          </a:p>
        </p:txBody>
      </p:sp>
      <p:grpSp>
        <p:nvGrpSpPr>
          <p:cNvPr id="28" name="Group 27">
            <a:extLst>
              <a:ext uri="{FF2B5EF4-FFF2-40B4-BE49-F238E27FC236}">
                <a16:creationId xmlns:a16="http://schemas.microsoft.com/office/drawing/2014/main" id="{CFF9B063-4463-4EBC-858F-177DA2C2F397}"/>
              </a:ext>
            </a:extLst>
          </p:cNvPr>
          <p:cNvGrpSpPr/>
          <p:nvPr/>
        </p:nvGrpSpPr>
        <p:grpSpPr>
          <a:xfrm>
            <a:off x="7472845" y="2414227"/>
            <a:ext cx="1436430" cy="1956666"/>
            <a:chOff x="6933550" y="1685288"/>
            <a:chExt cx="1436430" cy="1956666"/>
          </a:xfrm>
        </p:grpSpPr>
        <p:pic>
          <p:nvPicPr>
            <p:cNvPr id="15" name="Picture 91">
              <a:extLst>
                <a:ext uri="{FF2B5EF4-FFF2-40B4-BE49-F238E27FC236}">
                  <a16:creationId xmlns:a16="http://schemas.microsoft.com/office/drawing/2014/main" id="{40842646-146D-4D5B-93CC-FBD08A53D7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671" y="1685288"/>
              <a:ext cx="979013" cy="166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111C5BB6-EC89-4BC1-A90B-C832B79E8B84}"/>
                </a:ext>
              </a:extLst>
            </p:cNvPr>
            <p:cNvSpPr txBox="1"/>
            <p:nvPr/>
          </p:nvSpPr>
          <p:spPr>
            <a:xfrm>
              <a:off x="6933550" y="3334177"/>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Schema</a:t>
              </a:r>
            </a:p>
          </p:txBody>
        </p:sp>
      </p:grpSp>
      <p:grpSp>
        <p:nvGrpSpPr>
          <p:cNvPr id="59" name="Group 58">
            <a:extLst>
              <a:ext uri="{FF2B5EF4-FFF2-40B4-BE49-F238E27FC236}">
                <a16:creationId xmlns:a16="http://schemas.microsoft.com/office/drawing/2014/main" id="{88F51680-2495-430A-A6DE-ECE9BBEA95DE}"/>
              </a:ext>
            </a:extLst>
          </p:cNvPr>
          <p:cNvGrpSpPr/>
          <p:nvPr/>
        </p:nvGrpSpPr>
        <p:grpSpPr>
          <a:xfrm>
            <a:off x="9858004" y="1904278"/>
            <a:ext cx="1104406" cy="3155799"/>
            <a:chOff x="9514055" y="1904278"/>
            <a:chExt cx="1104406" cy="3155799"/>
          </a:xfrm>
        </p:grpSpPr>
        <p:grpSp>
          <p:nvGrpSpPr>
            <p:cNvPr id="40" name="Group 39">
              <a:extLst>
                <a:ext uri="{FF2B5EF4-FFF2-40B4-BE49-F238E27FC236}">
                  <a16:creationId xmlns:a16="http://schemas.microsoft.com/office/drawing/2014/main" id="{5C182FEF-4146-4084-8BBE-35E68BE0A92B}"/>
                </a:ext>
              </a:extLst>
            </p:cNvPr>
            <p:cNvGrpSpPr/>
            <p:nvPr/>
          </p:nvGrpSpPr>
          <p:grpSpPr>
            <a:xfrm>
              <a:off x="9514055" y="1904278"/>
              <a:ext cx="858895" cy="864248"/>
              <a:chOff x="9876793" y="1799079"/>
              <a:chExt cx="858895" cy="864248"/>
            </a:xfrm>
          </p:grpSpPr>
          <p:pic>
            <p:nvPicPr>
              <p:cNvPr id="32" name="Picture 31">
                <a:extLst>
                  <a:ext uri="{FF2B5EF4-FFF2-40B4-BE49-F238E27FC236}">
                    <a16:creationId xmlns:a16="http://schemas.microsoft.com/office/drawing/2014/main" id="{C6F5BDC8-FB1D-485A-B2C0-00E576036EA5}"/>
                  </a:ext>
                </a:extLst>
              </p:cNvPr>
              <p:cNvPicPr>
                <a:picLocks noChangeAspect="1"/>
              </p:cNvPicPr>
              <p:nvPr/>
            </p:nvPicPr>
            <p:blipFill>
              <a:blip r:embed="rId3"/>
              <a:stretch>
                <a:fillRect/>
              </a:stretch>
            </p:blipFill>
            <p:spPr>
              <a:xfrm>
                <a:off x="9876793" y="1799079"/>
                <a:ext cx="685800" cy="752475"/>
              </a:xfrm>
              <a:prstGeom prst="rect">
                <a:avLst/>
              </a:prstGeom>
            </p:spPr>
          </p:pic>
          <p:sp>
            <p:nvSpPr>
              <p:cNvPr id="33" name="TextBox 32">
                <a:extLst>
                  <a:ext uri="{FF2B5EF4-FFF2-40B4-BE49-F238E27FC236}">
                    <a16:creationId xmlns:a16="http://schemas.microsoft.com/office/drawing/2014/main" id="{9CFBBA0B-20EA-45BC-8FA8-31FBD0B54193}"/>
                  </a:ext>
                </a:extLst>
              </p:cNvPr>
              <p:cNvSpPr txBox="1"/>
              <p:nvPr/>
            </p:nvSpPr>
            <p:spPr>
              <a:xfrm>
                <a:off x="9896794" y="2355550"/>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Tables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1" name="Group 40">
              <a:extLst>
                <a:ext uri="{FF2B5EF4-FFF2-40B4-BE49-F238E27FC236}">
                  <a16:creationId xmlns:a16="http://schemas.microsoft.com/office/drawing/2014/main" id="{F8B75D10-CAE6-4212-A8D7-A2DA2005B502}"/>
                </a:ext>
              </a:extLst>
            </p:cNvPr>
            <p:cNvGrpSpPr/>
            <p:nvPr/>
          </p:nvGrpSpPr>
          <p:grpSpPr>
            <a:xfrm>
              <a:off x="9532398" y="2959919"/>
              <a:ext cx="908317" cy="854644"/>
              <a:chOff x="9895136" y="2885270"/>
              <a:chExt cx="908317" cy="854644"/>
            </a:xfrm>
          </p:grpSpPr>
          <p:pic>
            <p:nvPicPr>
              <p:cNvPr id="31" name="Picture 30">
                <a:extLst>
                  <a:ext uri="{FF2B5EF4-FFF2-40B4-BE49-F238E27FC236}">
                    <a16:creationId xmlns:a16="http://schemas.microsoft.com/office/drawing/2014/main" id="{A456CC27-4C03-4005-B212-720AD7C646EF}"/>
                  </a:ext>
                </a:extLst>
              </p:cNvPr>
              <p:cNvPicPr>
                <a:picLocks noChangeAspect="1"/>
              </p:cNvPicPr>
              <p:nvPr/>
            </p:nvPicPr>
            <p:blipFill>
              <a:blip r:embed="rId4"/>
              <a:stretch>
                <a:fillRect/>
              </a:stretch>
            </p:blipFill>
            <p:spPr>
              <a:xfrm>
                <a:off x="9895136" y="2885270"/>
                <a:ext cx="714375" cy="638175"/>
              </a:xfrm>
              <a:prstGeom prst="rect">
                <a:avLst/>
              </a:prstGeom>
            </p:spPr>
          </p:pic>
          <p:sp>
            <p:nvSpPr>
              <p:cNvPr id="34" name="TextBox 33">
                <a:extLst>
                  <a:ext uri="{FF2B5EF4-FFF2-40B4-BE49-F238E27FC236}">
                    <a16:creationId xmlns:a16="http://schemas.microsoft.com/office/drawing/2014/main" id="{DCC947CC-BDF3-4A45-BE4E-EE761AA63FD8}"/>
                  </a:ext>
                </a:extLst>
              </p:cNvPr>
              <p:cNvSpPr txBox="1"/>
              <p:nvPr/>
            </p:nvSpPr>
            <p:spPr>
              <a:xfrm>
                <a:off x="9964559" y="3432137"/>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Views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A3A15D07-78FD-49C9-9CF6-5E79C89C9DD2}"/>
                </a:ext>
              </a:extLst>
            </p:cNvPr>
            <p:cNvGrpSpPr/>
            <p:nvPr/>
          </p:nvGrpSpPr>
          <p:grpSpPr>
            <a:xfrm>
              <a:off x="9532398" y="3980789"/>
              <a:ext cx="1086063" cy="1079288"/>
              <a:chOff x="9895136" y="4056831"/>
              <a:chExt cx="1086063" cy="1079288"/>
            </a:xfrm>
          </p:grpSpPr>
          <p:pic>
            <p:nvPicPr>
              <p:cNvPr id="30" name="Picture 29">
                <a:extLst>
                  <a:ext uri="{FF2B5EF4-FFF2-40B4-BE49-F238E27FC236}">
                    <a16:creationId xmlns:a16="http://schemas.microsoft.com/office/drawing/2014/main" id="{9DAFD4F7-3340-4558-B5D5-8BCA918F3E61}"/>
                  </a:ext>
                </a:extLst>
              </p:cNvPr>
              <p:cNvPicPr>
                <a:picLocks noChangeAspect="1"/>
              </p:cNvPicPr>
              <p:nvPr/>
            </p:nvPicPr>
            <p:blipFill>
              <a:blip r:embed="rId5"/>
              <a:stretch>
                <a:fillRect/>
              </a:stretch>
            </p:blipFill>
            <p:spPr>
              <a:xfrm>
                <a:off x="9904661" y="4056831"/>
                <a:ext cx="695325" cy="676275"/>
              </a:xfrm>
              <a:prstGeom prst="rect">
                <a:avLst/>
              </a:prstGeom>
            </p:spPr>
          </p:pic>
          <p:sp>
            <p:nvSpPr>
              <p:cNvPr id="35" name="TextBox 34">
                <a:extLst>
                  <a:ext uri="{FF2B5EF4-FFF2-40B4-BE49-F238E27FC236}">
                    <a16:creationId xmlns:a16="http://schemas.microsoft.com/office/drawing/2014/main" id="{97D33E34-E9B9-4DFE-A2E0-8211F743FB18}"/>
                  </a:ext>
                </a:extLst>
              </p:cNvPr>
              <p:cNvSpPr txBox="1"/>
              <p:nvPr/>
            </p:nvSpPr>
            <p:spPr>
              <a:xfrm>
                <a:off x="9895136" y="4612899"/>
                <a:ext cx="1086063" cy="523220"/>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Stored Procedures</a:t>
                </a:r>
                <a:endParaRPr lang="en-US" sz="1400" dirty="0">
                  <a:solidFill>
                    <a:srgbClr val="000000"/>
                  </a:solidFill>
                  <a:latin typeface="Segoe UI" panose="020B0502040204020203" pitchFamily="34" charset="0"/>
                  <a:cs typeface="Segoe UI" panose="020B0502040204020203" pitchFamily="34" charset="0"/>
                </a:endParaRPr>
              </a:p>
            </p:txBody>
          </p:sp>
        </p:grpSp>
      </p:grpSp>
      <p:grpSp>
        <p:nvGrpSpPr>
          <p:cNvPr id="43" name="Group 42">
            <a:extLst>
              <a:ext uri="{FF2B5EF4-FFF2-40B4-BE49-F238E27FC236}">
                <a16:creationId xmlns:a16="http://schemas.microsoft.com/office/drawing/2014/main" id="{9EAC0AD5-13F3-4032-86E3-69C8565E596A}"/>
              </a:ext>
            </a:extLst>
          </p:cNvPr>
          <p:cNvGrpSpPr/>
          <p:nvPr/>
        </p:nvGrpSpPr>
        <p:grpSpPr>
          <a:xfrm>
            <a:off x="5128221" y="2768526"/>
            <a:ext cx="1737676" cy="942609"/>
            <a:chOff x="5058590" y="2768526"/>
            <a:chExt cx="1737676" cy="942609"/>
          </a:xfrm>
        </p:grpSpPr>
        <p:sp>
          <p:nvSpPr>
            <p:cNvPr id="38" name="Arrow: Right 37">
              <a:extLst>
                <a:ext uri="{FF2B5EF4-FFF2-40B4-BE49-F238E27FC236}">
                  <a16:creationId xmlns:a16="http://schemas.microsoft.com/office/drawing/2014/main" id="{9A3458FA-D959-4650-8EB6-58684B8D3D66}"/>
                </a:ext>
              </a:extLst>
            </p:cNvPr>
            <p:cNvSpPr/>
            <p:nvPr/>
          </p:nvSpPr>
          <p:spPr>
            <a:xfrm>
              <a:off x="5058590" y="2768526"/>
              <a:ext cx="1737676" cy="942609"/>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2F86335-C908-412E-B622-1BFE96D4A7B5}"/>
                </a:ext>
              </a:extLst>
            </p:cNvPr>
            <p:cNvSpPr txBox="1"/>
            <p:nvPr/>
          </p:nvSpPr>
          <p:spPr>
            <a:xfrm>
              <a:off x="5154292" y="3055164"/>
              <a:ext cx="1430405" cy="369332"/>
            </a:xfrm>
            <a:prstGeom prst="rect">
              <a:avLst/>
            </a:prstGeom>
            <a:noFill/>
          </p:spPr>
          <p:txBody>
            <a:bodyPr wrap="square" rtlCol="0">
              <a:spAutoFit/>
            </a:bodyPr>
            <a:lstStyle/>
            <a:p>
              <a:r>
                <a:rPr lang="en-US" dirty="0">
                  <a:solidFill>
                    <a:schemeClr val="bg1"/>
                  </a:solidFill>
                </a:rPr>
                <a:t>Permissions</a:t>
              </a:r>
            </a:p>
          </p:txBody>
        </p:sp>
      </p:grpSp>
      <p:grpSp>
        <p:nvGrpSpPr>
          <p:cNvPr id="58" name="Group 57">
            <a:extLst>
              <a:ext uri="{FF2B5EF4-FFF2-40B4-BE49-F238E27FC236}">
                <a16:creationId xmlns:a16="http://schemas.microsoft.com/office/drawing/2014/main" id="{F2F6830F-288C-4FDD-9B17-500123E41B4F}"/>
              </a:ext>
            </a:extLst>
          </p:cNvPr>
          <p:cNvGrpSpPr/>
          <p:nvPr/>
        </p:nvGrpSpPr>
        <p:grpSpPr>
          <a:xfrm>
            <a:off x="637563" y="1470587"/>
            <a:ext cx="4118999" cy="3940312"/>
            <a:chOff x="1157681" y="1470587"/>
            <a:chExt cx="4118999" cy="3940312"/>
          </a:xfrm>
        </p:grpSpPr>
        <p:sp>
          <p:nvSpPr>
            <p:cNvPr id="45" name="Rectangle 44">
              <a:extLst>
                <a:ext uri="{FF2B5EF4-FFF2-40B4-BE49-F238E27FC236}">
                  <a16:creationId xmlns:a16="http://schemas.microsoft.com/office/drawing/2014/main" id="{F5122E79-2A77-4D9E-B703-436182CA9498}"/>
                </a:ext>
              </a:extLst>
            </p:cNvPr>
            <p:cNvSpPr/>
            <p:nvPr/>
          </p:nvSpPr>
          <p:spPr bwMode="auto">
            <a:xfrm rot="16200000">
              <a:off x="1247025" y="1381243"/>
              <a:ext cx="3940312" cy="4118999"/>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21" name="Group 20">
              <a:extLst>
                <a:ext uri="{FF2B5EF4-FFF2-40B4-BE49-F238E27FC236}">
                  <a16:creationId xmlns:a16="http://schemas.microsoft.com/office/drawing/2014/main" id="{042403FD-EEEE-47A8-8C36-4B2F56227B98}"/>
                </a:ext>
              </a:extLst>
            </p:cNvPr>
            <p:cNvGrpSpPr/>
            <p:nvPr/>
          </p:nvGrpSpPr>
          <p:grpSpPr>
            <a:xfrm>
              <a:off x="3254817" y="2417820"/>
              <a:ext cx="1913807" cy="1953073"/>
              <a:chOff x="3056977" y="1583890"/>
              <a:chExt cx="1913807" cy="1953073"/>
            </a:xfrm>
          </p:grpSpPr>
          <p:sp>
            <p:nvSpPr>
              <p:cNvPr id="17" name="Oval 16">
                <a:extLst>
                  <a:ext uri="{FF2B5EF4-FFF2-40B4-BE49-F238E27FC236}">
                    <a16:creationId xmlns:a16="http://schemas.microsoft.com/office/drawing/2014/main" id="{5E94355B-7835-4918-897C-3A48DDA58959}"/>
                  </a:ext>
                </a:extLst>
              </p:cNvPr>
              <p:cNvSpPr/>
              <p:nvPr/>
            </p:nvSpPr>
            <p:spPr bwMode="auto">
              <a:xfrm>
                <a:off x="3056977" y="2513796"/>
                <a:ext cx="1895210" cy="58772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0" name="Group 9">
                <a:extLst>
                  <a:ext uri="{FF2B5EF4-FFF2-40B4-BE49-F238E27FC236}">
                    <a16:creationId xmlns:a16="http://schemas.microsoft.com/office/drawing/2014/main" id="{1DBBDD6E-EEF5-4ED9-BE7A-F4621AE7F511}"/>
                  </a:ext>
                </a:extLst>
              </p:cNvPr>
              <p:cNvGrpSpPr/>
              <p:nvPr/>
            </p:nvGrpSpPr>
            <p:grpSpPr>
              <a:xfrm>
                <a:off x="3484772" y="1583890"/>
                <a:ext cx="944615" cy="1290635"/>
                <a:chOff x="1712433" y="6109599"/>
                <a:chExt cx="483127" cy="702911"/>
              </a:xfrm>
            </p:grpSpPr>
            <p:pic>
              <p:nvPicPr>
                <p:cNvPr id="11" name="Picture 10">
                  <a:extLst>
                    <a:ext uri="{FF2B5EF4-FFF2-40B4-BE49-F238E27FC236}">
                      <a16:creationId xmlns:a16="http://schemas.microsoft.com/office/drawing/2014/main" id="{C2455315-5609-4FE4-A87B-29C78D4133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12" name="Picture 11">
                  <a:extLst>
                    <a:ext uri="{FF2B5EF4-FFF2-40B4-BE49-F238E27FC236}">
                      <a16:creationId xmlns:a16="http://schemas.microsoft.com/office/drawing/2014/main" id="{78799558-6F1B-44A1-8040-B45E212E21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13" name="Picture 12">
                  <a:extLst>
                    <a:ext uri="{FF2B5EF4-FFF2-40B4-BE49-F238E27FC236}">
                      <a16:creationId xmlns:a16="http://schemas.microsoft.com/office/drawing/2014/main" id="{1EE00102-876D-4FAD-AB42-A3F0283745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sp>
            <p:nvSpPr>
              <p:cNvPr id="14" name="TextBox 13">
                <a:extLst>
                  <a:ext uri="{FF2B5EF4-FFF2-40B4-BE49-F238E27FC236}">
                    <a16:creationId xmlns:a16="http://schemas.microsoft.com/office/drawing/2014/main" id="{470CCCFE-F79F-4485-85AD-44CA21585F2A}"/>
                  </a:ext>
                </a:extLst>
              </p:cNvPr>
              <p:cNvSpPr txBox="1"/>
              <p:nvPr/>
            </p:nvSpPr>
            <p:spPr>
              <a:xfrm>
                <a:off x="3534354" y="3229186"/>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Role</a:t>
                </a:r>
                <a:endParaRPr lang="en-US" sz="1400" dirty="0">
                  <a:solidFill>
                    <a:srgbClr val="000000"/>
                  </a:solidFill>
                  <a:latin typeface="Segoe UI" panose="020B0502040204020203" pitchFamily="34" charset="0"/>
                  <a:cs typeface="Segoe UI" panose="020B0502040204020203" pitchFamily="34" charset="0"/>
                </a:endParaRPr>
              </a:p>
            </p:txBody>
          </p:sp>
        </p:grpSp>
        <p:sp>
          <p:nvSpPr>
            <p:cNvPr id="4" name="TextBox 3">
              <a:extLst>
                <a:ext uri="{FF2B5EF4-FFF2-40B4-BE49-F238E27FC236}">
                  <a16:creationId xmlns:a16="http://schemas.microsoft.com/office/drawing/2014/main" id="{DF416286-3099-467E-BCF2-1D8D5291AFCA}"/>
                </a:ext>
              </a:extLst>
            </p:cNvPr>
            <p:cNvSpPr txBox="1"/>
            <p:nvPr/>
          </p:nvSpPr>
          <p:spPr>
            <a:xfrm>
              <a:off x="1234755" y="4411199"/>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 Users</a:t>
              </a:r>
              <a:endParaRPr lang="en-US" sz="1400" dirty="0">
                <a:solidFill>
                  <a:srgbClr val="000000"/>
                </a:solidFill>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683C89E9-F89F-432D-B46B-0833613EC3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3392912"/>
              <a:ext cx="375884" cy="981428"/>
            </a:xfrm>
            <a:prstGeom prst="rect">
              <a:avLst/>
            </a:prstGeom>
          </p:spPr>
        </p:pic>
        <p:pic>
          <p:nvPicPr>
            <p:cNvPr id="20" name="Picture 19">
              <a:extLst>
                <a:ext uri="{FF2B5EF4-FFF2-40B4-BE49-F238E27FC236}">
                  <a16:creationId xmlns:a16="http://schemas.microsoft.com/office/drawing/2014/main" id="{DB304AF8-58EE-4270-B697-D0E34DD9D2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2079491"/>
              <a:ext cx="375884" cy="981428"/>
            </a:xfrm>
            <a:prstGeom prst="rect">
              <a:avLst/>
            </a:prstGeom>
          </p:spPr>
        </p:pic>
        <p:cxnSp>
          <p:nvCxnSpPr>
            <p:cNvPr id="47" name="Straight Arrow Connector 46">
              <a:extLst>
                <a:ext uri="{FF2B5EF4-FFF2-40B4-BE49-F238E27FC236}">
                  <a16:creationId xmlns:a16="http://schemas.microsoft.com/office/drawing/2014/main" id="{C5CA5C9E-67A5-414A-A691-BD0CACC5604D}"/>
                </a:ext>
              </a:extLst>
            </p:cNvPr>
            <p:cNvCxnSpPr/>
            <p:nvPr/>
          </p:nvCxnSpPr>
          <p:spPr>
            <a:xfrm>
              <a:off x="2315361" y="2768526"/>
              <a:ext cx="939456" cy="54049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CB4DFC-7894-4097-AD21-0822100F27DC}"/>
                </a:ext>
              </a:extLst>
            </p:cNvPr>
            <p:cNvCxnSpPr>
              <a:cxnSpLocks/>
            </p:cNvCxnSpPr>
            <p:nvPr/>
          </p:nvCxnSpPr>
          <p:spPr>
            <a:xfrm flipV="1">
              <a:off x="2203538" y="3803130"/>
              <a:ext cx="1052537" cy="31841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65C4C1F-635B-48DC-809C-F6264D7B34AE}"/>
              </a:ext>
            </a:extLst>
          </p:cNvPr>
          <p:cNvCxnSpPr/>
          <p:nvPr/>
        </p:nvCxnSpPr>
        <p:spPr>
          <a:xfrm>
            <a:off x="8710961" y="3665202"/>
            <a:ext cx="939456" cy="54049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17F7633-FE82-4DC6-9529-073A1E5A80AD}"/>
              </a:ext>
            </a:extLst>
          </p:cNvPr>
          <p:cNvCxnSpPr>
            <a:cxnSpLocks/>
          </p:cNvCxnSpPr>
          <p:nvPr/>
        </p:nvCxnSpPr>
        <p:spPr>
          <a:xfrm>
            <a:off x="8705102" y="3239830"/>
            <a:ext cx="995997" cy="5218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A54659-9095-4283-8F5A-268B2FFB090F}"/>
              </a:ext>
            </a:extLst>
          </p:cNvPr>
          <p:cNvCxnSpPr>
            <a:cxnSpLocks/>
          </p:cNvCxnSpPr>
          <p:nvPr/>
        </p:nvCxnSpPr>
        <p:spPr>
          <a:xfrm flipV="1">
            <a:off x="8651113" y="2380752"/>
            <a:ext cx="1052537" cy="31841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1329CF5-D599-4EAD-90B3-7ABF138F654F}"/>
              </a:ext>
            </a:extLst>
          </p:cNvPr>
          <p:cNvSpPr txBox="1"/>
          <p:nvPr/>
        </p:nvSpPr>
        <p:spPr>
          <a:xfrm>
            <a:off x="1623436" y="5429841"/>
            <a:ext cx="2177853" cy="646331"/>
          </a:xfrm>
          <a:prstGeom prst="rect">
            <a:avLst/>
          </a:prstGeom>
          <a:noFill/>
        </p:spPr>
        <p:txBody>
          <a:bodyPr wrap="square" rtlCol="0">
            <a:spAutoFit/>
          </a:bodyPr>
          <a:lstStyle/>
          <a:p>
            <a:r>
              <a:rPr lang="en-US" sz="3600" dirty="0"/>
              <a:t>Principals</a:t>
            </a:r>
          </a:p>
        </p:txBody>
      </p:sp>
      <p:sp>
        <p:nvSpPr>
          <p:cNvPr id="65" name="TextBox 64">
            <a:extLst>
              <a:ext uri="{FF2B5EF4-FFF2-40B4-BE49-F238E27FC236}">
                <a16:creationId xmlns:a16="http://schemas.microsoft.com/office/drawing/2014/main" id="{8D43DD8A-488A-4B44-A634-138C6A9DCC2A}"/>
              </a:ext>
            </a:extLst>
          </p:cNvPr>
          <p:cNvSpPr txBox="1"/>
          <p:nvPr/>
        </p:nvSpPr>
        <p:spPr>
          <a:xfrm>
            <a:off x="8055472" y="5428162"/>
            <a:ext cx="2393833" cy="646331"/>
          </a:xfrm>
          <a:prstGeom prst="rect">
            <a:avLst/>
          </a:prstGeom>
          <a:noFill/>
        </p:spPr>
        <p:txBody>
          <a:bodyPr wrap="square" rtlCol="0">
            <a:spAutoFit/>
          </a:bodyPr>
          <a:lstStyle/>
          <a:p>
            <a:r>
              <a:rPr lang="en-US" sz="3600" dirty="0"/>
              <a:t>Securables</a:t>
            </a:r>
          </a:p>
        </p:txBody>
      </p:sp>
    </p:spTree>
    <p:extLst>
      <p:ext uri="{BB962C8B-B14F-4D97-AF65-F5344CB8AC3E}">
        <p14:creationId xmlns:p14="http://schemas.microsoft.com/office/powerpoint/2010/main" val="41870495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6662032" y="1677053"/>
            <a:ext cx="256931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8" name="TextBox 57"/>
          <p:cNvSpPr txBox="1"/>
          <p:nvPr/>
        </p:nvSpPr>
        <p:spPr>
          <a:xfrm>
            <a:off x="6668299" y="3729803"/>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Clustered Index</a:t>
            </a:r>
          </a:p>
        </p:txBody>
      </p:sp>
      <p:sp>
        <p:nvSpPr>
          <p:cNvPr id="8" name="Rounded Rectangle 7"/>
          <p:cNvSpPr/>
          <p:nvPr/>
        </p:nvSpPr>
        <p:spPr>
          <a:xfrm>
            <a:off x="4730422" y="4146296"/>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4900275" y="433498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1" name="Rectangle 50"/>
          <p:cNvSpPr/>
          <p:nvPr/>
        </p:nvSpPr>
        <p:spPr>
          <a:xfrm>
            <a:off x="4900274" y="493306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4" name="Rectangle 53"/>
          <p:cNvSpPr/>
          <p:nvPr/>
        </p:nvSpPr>
        <p:spPr>
          <a:xfrm>
            <a:off x="4900273" y="5531155"/>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7" name="Rounded Rectangle 26"/>
          <p:cNvSpPr/>
          <p:nvPr/>
        </p:nvSpPr>
        <p:spPr>
          <a:xfrm>
            <a:off x="6903185" y="4175900"/>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a:off x="7073038" y="43645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9" name="Rectangle 28"/>
          <p:cNvSpPr/>
          <p:nvPr/>
        </p:nvSpPr>
        <p:spPr>
          <a:xfrm>
            <a:off x="7073037" y="49626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0" name="Rectangle 29"/>
          <p:cNvSpPr/>
          <p:nvPr/>
        </p:nvSpPr>
        <p:spPr>
          <a:xfrm>
            <a:off x="7073036" y="556075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1" name="Rounded Rectangle 30"/>
          <p:cNvSpPr/>
          <p:nvPr/>
        </p:nvSpPr>
        <p:spPr>
          <a:xfrm>
            <a:off x="9075948" y="4171214"/>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9245801" y="4359901"/>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3" name="Rectangle 32"/>
          <p:cNvSpPr/>
          <p:nvPr/>
        </p:nvSpPr>
        <p:spPr>
          <a:xfrm>
            <a:off x="9245800" y="49579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4" name="Rectangle 33"/>
          <p:cNvSpPr/>
          <p:nvPr/>
        </p:nvSpPr>
        <p:spPr>
          <a:xfrm>
            <a:off x="9245799" y="55560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9" name="TextBox 8"/>
          <p:cNvSpPr txBox="1"/>
          <p:nvPr/>
        </p:nvSpPr>
        <p:spPr>
          <a:xfrm>
            <a:off x="553830" y="4117461"/>
            <a:ext cx="3714750" cy="16312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40" name="Rounded Rectangle 39"/>
          <p:cNvSpPr/>
          <p:nvPr/>
        </p:nvSpPr>
        <p:spPr>
          <a:xfrm rot="5400000">
            <a:off x="6656317" y="-1023163"/>
            <a:ext cx="258074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41" name="TextBox 40"/>
          <p:cNvSpPr txBox="1"/>
          <p:nvPr/>
        </p:nvSpPr>
        <p:spPr>
          <a:xfrm>
            <a:off x="6736879" y="1034630"/>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Heap</a:t>
            </a:r>
          </a:p>
        </p:txBody>
      </p:sp>
      <p:sp>
        <p:nvSpPr>
          <p:cNvPr id="42" name="Rounded Rectangle 41"/>
          <p:cNvSpPr/>
          <p:nvPr/>
        </p:nvSpPr>
        <p:spPr>
          <a:xfrm>
            <a:off x="4730422" y="1441037"/>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4900275" y="162972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5" name="Rectangle 44"/>
          <p:cNvSpPr/>
          <p:nvPr/>
        </p:nvSpPr>
        <p:spPr>
          <a:xfrm>
            <a:off x="4900274" y="222781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6" name="Rectangle 45"/>
          <p:cNvSpPr/>
          <p:nvPr/>
        </p:nvSpPr>
        <p:spPr>
          <a:xfrm>
            <a:off x="4900273" y="2825896"/>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7" name="Rounded Rectangle 46"/>
          <p:cNvSpPr/>
          <p:nvPr/>
        </p:nvSpPr>
        <p:spPr>
          <a:xfrm>
            <a:off x="6903185" y="1470641"/>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7073038" y="16593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3" name="Rectangle 52"/>
          <p:cNvSpPr/>
          <p:nvPr/>
        </p:nvSpPr>
        <p:spPr>
          <a:xfrm>
            <a:off x="7073037" y="22574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3" name="Rectangle 62"/>
          <p:cNvSpPr/>
          <p:nvPr/>
        </p:nvSpPr>
        <p:spPr>
          <a:xfrm>
            <a:off x="7073036" y="285550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4" name="Rounded Rectangle 63"/>
          <p:cNvSpPr/>
          <p:nvPr/>
        </p:nvSpPr>
        <p:spPr>
          <a:xfrm>
            <a:off x="9075948" y="1465955"/>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9245801" y="1654642"/>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6" name="Rectangle 65"/>
          <p:cNvSpPr/>
          <p:nvPr/>
        </p:nvSpPr>
        <p:spPr>
          <a:xfrm>
            <a:off x="9245800" y="22527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7" name="Rectangle 66"/>
          <p:cNvSpPr/>
          <p:nvPr/>
        </p:nvSpPr>
        <p:spPr>
          <a:xfrm>
            <a:off x="9245799" y="28508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8" name="TextBox 67"/>
          <p:cNvSpPr txBox="1"/>
          <p:nvPr/>
        </p:nvSpPr>
        <p:spPr>
          <a:xfrm>
            <a:off x="614263" y="1507725"/>
            <a:ext cx="371475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sp>
        <p:nvSpPr>
          <p:cNvPr id="35" name="Title 1">
            <a:extLst>
              <a:ext uri="{FF2B5EF4-FFF2-40B4-BE49-F238E27FC236}">
                <a16:creationId xmlns:a16="http://schemas.microsoft.com/office/drawing/2014/main" id="{644B8E34-E7AF-467E-A5F9-9017F64CF62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How Data is Stored in Data Pages</a:t>
            </a:r>
          </a:p>
        </p:txBody>
      </p:sp>
    </p:spTree>
    <p:extLst>
      <p:ext uri="{BB962C8B-B14F-4D97-AF65-F5344CB8AC3E}">
        <p14:creationId xmlns:p14="http://schemas.microsoft.com/office/powerpoint/2010/main" val="2150493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999" y="993659"/>
            <a:ext cx="2393633" cy="1851807"/>
          </a:xfrm>
          <a:prstGeom prst="rect">
            <a:avLst/>
          </a:prstGeom>
        </p:spPr>
      </p:pic>
      <p:sp>
        <p:nvSpPr>
          <p:cNvPr id="5" name="TextBox 4"/>
          <p:cNvSpPr txBox="1"/>
          <p:nvPr/>
        </p:nvSpPr>
        <p:spPr>
          <a:xfrm>
            <a:off x="736182" y="1265693"/>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968" y="2845466"/>
            <a:ext cx="4482380" cy="1464481"/>
          </a:xfrm>
          <a:prstGeom prst="rect">
            <a:avLst/>
          </a:prstGeom>
        </p:spPr>
      </p:pic>
      <p:pic>
        <p:nvPicPr>
          <p:cNvPr id="7" name="Picture 6"/>
          <p:cNvPicPr>
            <a:picLocks noChangeAspect="1"/>
          </p:cNvPicPr>
          <p:nvPr/>
        </p:nvPicPr>
        <p:blipFill>
          <a:blip r:embed="rId4"/>
          <a:stretch>
            <a:fillRect/>
          </a:stretch>
        </p:blipFill>
        <p:spPr>
          <a:xfrm>
            <a:off x="6363853" y="4596384"/>
            <a:ext cx="5120577" cy="1702426"/>
          </a:xfrm>
          <a:prstGeom prst="rect">
            <a:avLst/>
          </a:prstGeom>
        </p:spPr>
      </p:pic>
      <p:sp>
        <p:nvSpPr>
          <p:cNvPr id="8" name="TextBox 7"/>
          <p:cNvSpPr txBox="1"/>
          <p:nvPr/>
        </p:nvSpPr>
        <p:spPr>
          <a:xfrm>
            <a:off x="736182" y="2845466"/>
            <a:ext cx="4701449"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9" name="TextBox 8"/>
          <p:cNvSpPr txBox="1"/>
          <p:nvPr/>
        </p:nvSpPr>
        <p:spPr>
          <a:xfrm>
            <a:off x="736182" y="4817685"/>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Using a WHERE statement</a:t>
            </a:r>
            <a:r>
              <a:rPr kumimoji="0" lang="en-US" sz="2000" b="0" i="0" u="none" strike="noStrike" kern="0" cap="none" spc="0" normalizeH="0" noProof="0" dirty="0">
                <a:ln>
                  <a:noFill/>
                </a:ln>
                <a:solidFill>
                  <a:sysClr val="windowText" lastClr="000000"/>
                </a:solidFill>
                <a:effectLst/>
                <a:uLnTx/>
                <a:uFillTx/>
              </a:rPr>
              <a:t> on an Index could possibly have the Execution Plan seek the Index instead of scan.</a:t>
            </a:r>
            <a:endParaRPr kumimoji="0" lang="en-US" sz="2000" b="0" i="0" u="none" strike="noStrike" kern="0" cap="none" spc="0" normalizeH="0" baseline="0" noProof="0" dirty="0">
              <a:ln>
                <a:noFill/>
              </a:ln>
              <a:solidFill>
                <a:sysClr val="windowText" lastClr="000000"/>
              </a:solidFill>
              <a:effectLst/>
              <a:uLnTx/>
              <a:uFillTx/>
            </a:endParaRPr>
          </a:p>
        </p:txBody>
      </p:sp>
      <p:sp>
        <p:nvSpPr>
          <p:cNvPr id="10" name="Title 1">
            <a:extLst>
              <a:ext uri="{FF2B5EF4-FFF2-40B4-BE49-F238E27FC236}">
                <a16:creationId xmlns:a16="http://schemas.microsoft.com/office/drawing/2014/main" id="{280306CE-C3D5-4627-A40E-C4DE568FA6E8}"/>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Execution Plans</a:t>
            </a:r>
          </a:p>
        </p:txBody>
      </p:sp>
    </p:spTree>
    <p:extLst>
      <p:ext uri="{BB962C8B-B14F-4D97-AF65-F5344CB8AC3E}">
        <p14:creationId xmlns:p14="http://schemas.microsoft.com/office/powerpoint/2010/main" val="2495089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855B5DE-61D8-4F40-975F-62C36E51D484}"/>
              </a:ext>
            </a:extLst>
          </p:cNvPr>
          <p:cNvCxnSpPr>
            <a:cxnSpLocks/>
          </p:cNvCxnSpPr>
          <p:nvPr/>
        </p:nvCxnSpPr>
        <p:spPr>
          <a:xfrm>
            <a:off x="0" y="3329716"/>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5144E-D5FC-41D9-8F5F-BF807C262459}"/>
              </a:ext>
            </a:extLst>
          </p:cNvPr>
          <p:cNvSpPr txBox="1"/>
          <p:nvPr/>
        </p:nvSpPr>
        <p:spPr>
          <a:xfrm>
            <a:off x="192947" y="3482278"/>
            <a:ext cx="2508308" cy="646331"/>
          </a:xfrm>
          <a:prstGeom prst="rect">
            <a:avLst/>
          </a:prstGeom>
          <a:noFill/>
        </p:spPr>
        <p:txBody>
          <a:bodyPr wrap="square" rtlCol="0">
            <a:spAutoFit/>
          </a:bodyPr>
          <a:lstStyle/>
          <a:p>
            <a:r>
              <a:rPr lang="en-US" dirty="0"/>
              <a:t>Clustered Index</a:t>
            </a:r>
          </a:p>
          <a:p>
            <a:r>
              <a:rPr lang="en-US" dirty="0"/>
              <a:t>Or Heap</a:t>
            </a:r>
          </a:p>
        </p:txBody>
      </p:sp>
      <p:sp>
        <p:nvSpPr>
          <p:cNvPr id="47" name="TextBox 46">
            <a:extLst>
              <a:ext uri="{FF2B5EF4-FFF2-40B4-BE49-F238E27FC236}">
                <a16:creationId xmlns:a16="http://schemas.microsoft.com/office/drawing/2014/main" id="{C8462C12-B93F-493E-AFBE-DB7810208C35}"/>
              </a:ext>
            </a:extLst>
          </p:cNvPr>
          <p:cNvSpPr txBox="1"/>
          <p:nvPr/>
        </p:nvSpPr>
        <p:spPr>
          <a:xfrm>
            <a:off x="161774" y="2860646"/>
            <a:ext cx="2508308" cy="369332"/>
          </a:xfrm>
          <a:prstGeom prst="rect">
            <a:avLst/>
          </a:prstGeom>
          <a:noFill/>
        </p:spPr>
        <p:txBody>
          <a:bodyPr wrap="square" rtlCol="0">
            <a:spAutoFit/>
          </a:bodyPr>
          <a:lstStyle/>
          <a:p>
            <a:r>
              <a:rPr lang="en-US" dirty="0"/>
              <a:t>Non–Clustered Index</a:t>
            </a:r>
          </a:p>
        </p:txBody>
      </p:sp>
      <p:sp>
        <p:nvSpPr>
          <p:cNvPr id="48" name="TextBox 47">
            <a:extLst>
              <a:ext uri="{FF2B5EF4-FFF2-40B4-BE49-F238E27FC236}">
                <a16:creationId xmlns:a16="http://schemas.microsoft.com/office/drawing/2014/main" id="{CD660EA3-1E61-4447-8C77-23ED63EAEDF7}"/>
              </a:ext>
            </a:extLst>
          </p:cNvPr>
          <p:cNvSpPr txBox="1"/>
          <p:nvPr/>
        </p:nvSpPr>
        <p:spPr>
          <a:xfrm>
            <a:off x="192947" y="159391"/>
            <a:ext cx="2477135" cy="369332"/>
          </a:xfrm>
          <a:prstGeom prst="rect">
            <a:avLst/>
          </a:prstGeom>
          <a:noFill/>
        </p:spPr>
        <p:txBody>
          <a:bodyPr wrap="square" rtlCol="0">
            <a:spAutoFit/>
          </a:bodyPr>
          <a:lstStyle/>
          <a:p>
            <a:r>
              <a:rPr lang="en-US" dirty="0"/>
              <a:t>WHERE State = ‘IN’</a:t>
            </a:r>
          </a:p>
        </p:txBody>
      </p:sp>
      <p:grpSp>
        <p:nvGrpSpPr>
          <p:cNvPr id="72" name="Group 71">
            <a:extLst>
              <a:ext uri="{FF2B5EF4-FFF2-40B4-BE49-F238E27FC236}">
                <a16:creationId xmlns:a16="http://schemas.microsoft.com/office/drawing/2014/main" id="{BDD8539E-1A22-4EFA-B64C-C5530F8B7277}"/>
              </a:ext>
            </a:extLst>
          </p:cNvPr>
          <p:cNvGrpSpPr/>
          <p:nvPr/>
        </p:nvGrpSpPr>
        <p:grpSpPr>
          <a:xfrm>
            <a:off x="3886443" y="214873"/>
            <a:ext cx="5268192" cy="6116089"/>
            <a:chOff x="4250125" y="196458"/>
            <a:chExt cx="5268192" cy="6116089"/>
          </a:xfrm>
        </p:grpSpPr>
        <p:grpSp>
          <p:nvGrpSpPr>
            <p:cNvPr id="23" name="Group 22">
              <a:extLst>
                <a:ext uri="{FF2B5EF4-FFF2-40B4-BE49-F238E27FC236}">
                  <a16:creationId xmlns:a16="http://schemas.microsoft.com/office/drawing/2014/main" id="{621FBC82-9D0F-42F7-B478-0D8B81FF027A}"/>
                </a:ext>
              </a:extLst>
            </p:cNvPr>
            <p:cNvGrpSpPr/>
            <p:nvPr/>
          </p:nvGrpSpPr>
          <p:grpSpPr>
            <a:xfrm>
              <a:off x="4250125" y="4833341"/>
              <a:ext cx="5268191" cy="1479206"/>
              <a:chOff x="5465618" y="4862946"/>
              <a:chExt cx="5268191" cy="1479206"/>
            </a:xfrm>
          </p:grpSpPr>
          <p:sp>
            <p:nvSpPr>
              <p:cNvPr id="6" name="Rounded Rectangle 19">
                <a:extLst>
                  <a:ext uri="{FF2B5EF4-FFF2-40B4-BE49-F238E27FC236}">
                    <a16:creationId xmlns:a16="http://schemas.microsoft.com/office/drawing/2014/main" id="{C3312AA9-AF68-4023-AFAC-69E3208AD505}"/>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B34C9742-7EC8-4056-873E-695CB06DD61D}"/>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E3C1FAD-616E-4FF8-A656-34B158D4334A}"/>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 John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5729FA4-1C82-4DC5-B493-8DA6A0D5E0A1}"/>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2 Sharon NV</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EC4DCC2-396B-41BC-A4B5-30A88C9C6C5F}"/>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3 Armando CA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2" name="Rounded Rectangle 26">
                <a:extLst>
                  <a:ext uri="{FF2B5EF4-FFF2-40B4-BE49-F238E27FC236}">
                    <a16:creationId xmlns:a16="http://schemas.microsoft.com/office/drawing/2014/main" id="{470C2177-8722-4FBD-9589-28CF5776A282}"/>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6A670DE-5663-491F-AE5D-63622FCD181E}"/>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4 Heather FL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ECB1390-2F20-411A-BBD2-714593BF048D}"/>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5 Enrique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6E3CF66-EBCC-46A8-A3D3-1EFC8BF519DC}"/>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6 Bob KS</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6" name="Rounded Rectangle 30">
                <a:extLst>
                  <a:ext uri="{FF2B5EF4-FFF2-40B4-BE49-F238E27FC236}">
                    <a16:creationId xmlns:a16="http://schemas.microsoft.com/office/drawing/2014/main" id="{CC491B09-3C73-4BF9-B787-D19C9D4D1A0C}"/>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7972D7B-4164-43A4-A8B4-1A65862F5E98}"/>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7 Gary IL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585A7847-A1FD-472A-BC60-2F32BD917CBC}"/>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8 Sidney VA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5B06BAD-1DC9-494A-B47B-FA543F11C61C}"/>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9 Frank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6C258EF-447D-4A21-876C-036034AA45E1}"/>
                </a:ext>
              </a:extLst>
            </p:cNvPr>
            <p:cNvGrpSpPr/>
            <p:nvPr/>
          </p:nvGrpSpPr>
          <p:grpSpPr>
            <a:xfrm>
              <a:off x="6975936" y="4197713"/>
              <a:ext cx="1576441" cy="492311"/>
              <a:chOff x="7286598" y="4042064"/>
              <a:chExt cx="1576441" cy="492311"/>
            </a:xfrm>
          </p:grpSpPr>
          <p:sp>
            <p:nvSpPr>
              <p:cNvPr id="30" name="Rounded Rectangle 26">
                <a:extLst>
                  <a:ext uri="{FF2B5EF4-FFF2-40B4-BE49-F238E27FC236}">
                    <a16:creationId xmlns:a16="http://schemas.microsoft.com/office/drawing/2014/main" id="{EAD6F395-706E-44C0-8014-A9D982B0DBCB}"/>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E079BFCC-E23C-4750-9B63-998EF1F403AB}"/>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6-10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F0F470FD-A45C-4FB2-9658-5BDE3978B940}"/>
                </a:ext>
              </a:extLst>
            </p:cNvPr>
            <p:cNvGrpSpPr/>
            <p:nvPr/>
          </p:nvGrpSpPr>
          <p:grpSpPr>
            <a:xfrm>
              <a:off x="5267145" y="4197713"/>
              <a:ext cx="1576441" cy="492311"/>
              <a:chOff x="7286598" y="4042064"/>
              <a:chExt cx="1576441" cy="492311"/>
            </a:xfrm>
          </p:grpSpPr>
          <p:sp>
            <p:nvSpPr>
              <p:cNvPr id="40" name="Rounded Rectangle 26">
                <a:extLst>
                  <a:ext uri="{FF2B5EF4-FFF2-40B4-BE49-F238E27FC236}">
                    <a16:creationId xmlns:a16="http://schemas.microsoft.com/office/drawing/2014/main" id="{19896A6E-D527-4A98-83D0-E10A355A5C0A}"/>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193B2800-CC70-43EE-B48E-CE6D3DA1E767}"/>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DB2A0A6C-F52E-44D1-9EEB-4CCA6CC1E156}"/>
                </a:ext>
              </a:extLst>
            </p:cNvPr>
            <p:cNvGrpSpPr/>
            <p:nvPr/>
          </p:nvGrpSpPr>
          <p:grpSpPr>
            <a:xfrm>
              <a:off x="6096000" y="3517893"/>
              <a:ext cx="1576441" cy="492311"/>
              <a:chOff x="7286598" y="4042064"/>
              <a:chExt cx="1576441" cy="492311"/>
            </a:xfrm>
          </p:grpSpPr>
          <p:sp>
            <p:nvSpPr>
              <p:cNvPr id="43" name="Rounded Rectangle 26">
                <a:extLst>
                  <a:ext uri="{FF2B5EF4-FFF2-40B4-BE49-F238E27FC236}">
                    <a16:creationId xmlns:a16="http://schemas.microsoft.com/office/drawing/2014/main" id="{F7B8F68E-CC4A-4225-9686-B2356437069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160DB90B-A7D5-40EA-883C-F474C5C0814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9" name="Group 48">
              <a:extLst>
                <a:ext uri="{FF2B5EF4-FFF2-40B4-BE49-F238E27FC236}">
                  <a16:creationId xmlns:a16="http://schemas.microsoft.com/office/drawing/2014/main" id="{7C1404FA-C8E6-4622-BF0A-6C46CBC671AE}"/>
                </a:ext>
              </a:extLst>
            </p:cNvPr>
            <p:cNvGrpSpPr/>
            <p:nvPr/>
          </p:nvGrpSpPr>
          <p:grpSpPr>
            <a:xfrm>
              <a:off x="4250126" y="1511906"/>
              <a:ext cx="5268191" cy="1479206"/>
              <a:chOff x="5465618" y="4862946"/>
              <a:chExt cx="5268191" cy="1479206"/>
            </a:xfrm>
          </p:grpSpPr>
          <p:sp>
            <p:nvSpPr>
              <p:cNvPr id="50" name="Rounded Rectangle 19">
                <a:extLst>
                  <a:ext uri="{FF2B5EF4-FFF2-40B4-BE49-F238E27FC236}">
                    <a16:creationId xmlns:a16="http://schemas.microsoft.com/office/drawing/2014/main" id="{13ECE3B0-D870-4EDE-8CDF-F2ABDE074EF0}"/>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1" name="Rounded Rectangle 7">
                <a:extLst>
                  <a:ext uri="{FF2B5EF4-FFF2-40B4-BE49-F238E27FC236}">
                    <a16:creationId xmlns:a16="http://schemas.microsoft.com/office/drawing/2014/main" id="{3DCAA032-A9DA-4E06-8A40-FCB3A39D0520}"/>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7F18A2B4-65FB-473D-A905-04B12F1A14D4}"/>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CA 3</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C2671414-56F9-414B-AFE5-920EB8486316}"/>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FL 4</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599D9C28-08D3-4226-8855-46123AFB53E8}"/>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GA 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5" name="Rounded Rectangle 26">
                <a:extLst>
                  <a:ext uri="{FF2B5EF4-FFF2-40B4-BE49-F238E27FC236}">
                    <a16:creationId xmlns:a16="http://schemas.microsoft.com/office/drawing/2014/main" id="{368C99EF-7255-4735-858F-C39B42B1249C}"/>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2FA1981D-1FFA-455B-803D-257CACE24E63}"/>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IL 7</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7" name="Rectangle 56">
                <a:extLst>
                  <a:ext uri="{FF2B5EF4-FFF2-40B4-BE49-F238E27FC236}">
                    <a16:creationId xmlns:a16="http://schemas.microsoft.com/office/drawing/2014/main" id="{6A8357AF-1E4A-418E-8A13-22DE32681F8F}"/>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C1B7C142-C537-4983-91FB-7F8956FE32AA}"/>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9" name="Rounded Rectangle 30">
                <a:extLst>
                  <a:ext uri="{FF2B5EF4-FFF2-40B4-BE49-F238E27FC236}">
                    <a16:creationId xmlns:a16="http://schemas.microsoft.com/office/drawing/2014/main" id="{0E31F8E8-FCAB-4636-AD1B-C1CAC7D5CC46}"/>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ADCCB15-0BE7-4F36-AAA3-B404DDF4E522}"/>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12</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54A33F76-CC67-4638-9B82-784B17AB4318}"/>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KS 6</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ADB2E424-15F6-4565-AF0D-ED8951838510}"/>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VA 8</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CF83BD7A-E5D6-47C6-BF42-DF420C1DB748}"/>
                </a:ext>
              </a:extLst>
            </p:cNvPr>
            <p:cNvGrpSpPr/>
            <p:nvPr/>
          </p:nvGrpSpPr>
          <p:grpSpPr>
            <a:xfrm>
              <a:off x="6975937" y="876278"/>
              <a:ext cx="1576441" cy="492311"/>
              <a:chOff x="7286598" y="4042064"/>
              <a:chExt cx="1576441" cy="492311"/>
            </a:xfrm>
          </p:grpSpPr>
          <p:sp>
            <p:nvSpPr>
              <p:cNvPr id="64" name="Rounded Rectangle 26">
                <a:extLst>
                  <a:ext uri="{FF2B5EF4-FFF2-40B4-BE49-F238E27FC236}">
                    <a16:creationId xmlns:a16="http://schemas.microsoft.com/office/drawing/2014/main" id="{4412C806-F887-4770-A14D-C1C9D53B60A8}"/>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C89C2F8E-DF97-45E0-8890-C219A7ABD3FF}"/>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ND - WA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4B1F3311-73F6-4983-A89C-53F8E6E968B1}"/>
                </a:ext>
              </a:extLst>
            </p:cNvPr>
            <p:cNvGrpSpPr/>
            <p:nvPr/>
          </p:nvGrpSpPr>
          <p:grpSpPr>
            <a:xfrm>
              <a:off x="5267146" y="876278"/>
              <a:ext cx="1576441" cy="492311"/>
              <a:chOff x="7286598" y="4042064"/>
              <a:chExt cx="1576441" cy="492311"/>
            </a:xfrm>
          </p:grpSpPr>
          <p:sp>
            <p:nvSpPr>
              <p:cNvPr id="67" name="Rounded Rectangle 26">
                <a:extLst>
                  <a:ext uri="{FF2B5EF4-FFF2-40B4-BE49-F238E27FC236}">
                    <a16:creationId xmlns:a16="http://schemas.microsoft.com/office/drawing/2014/main" id="{13505BB1-2112-42BF-BBC7-EE3846A5B06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3DDF4DBE-E07B-4781-81A8-34BD5BCD2B3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AZ -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20F2D207-BC29-4827-8608-F3D9FB90E2A9}"/>
                </a:ext>
              </a:extLst>
            </p:cNvPr>
            <p:cNvGrpSpPr/>
            <p:nvPr/>
          </p:nvGrpSpPr>
          <p:grpSpPr>
            <a:xfrm>
              <a:off x="6096001" y="196458"/>
              <a:ext cx="1576441" cy="492311"/>
              <a:chOff x="7286598" y="4042064"/>
              <a:chExt cx="1576441" cy="492311"/>
            </a:xfrm>
          </p:grpSpPr>
          <p:sp>
            <p:nvSpPr>
              <p:cNvPr id="70" name="Rounded Rectangle 26">
                <a:extLst>
                  <a:ext uri="{FF2B5EF4-FFF2-40B4-BE49-F238E27FC236}">
                    <a16:creationId xmlns:a16="http://schemas.microsoft.com/office/drawing/2014/main" id="{8CBE3437-2F0D-4CAC-BE2C-430AB9F7F45C}"/>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BC064CED-344E-450F-BDE5-0FB051A5D809}"/>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15709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SELECT statement</a:t>
            </a:r>
          </a:p>
        </p:txBody>
      </p:sp>
      <p:pic>
        <p:nvPicPr>
          <p:cNvPr id="3" name="Picture 2"/>
          <p:cNvPicPr>
            <a:picLocks noChangeAspect="1"/>
          </p:cNvPicPr>
          <p:nvPr/>
        </p:nvPicPr>
        <p:blipFill>
          <a:blip r:embed="rId2"/>
          <a:stretch>
            <a:fillRect/>
          </a:stretch>
        </p:blipFill>
        <p:spPr>
          <a:xfrm>
            <a:off x="771525" y="1148715"/>
            <a:ext cx="10602832" cy="4990828"/>
          </a:xfrm>
          <a:prstGeom prst="rect">
            <a:avLst/>
          </a:prstGeom>
        </p:spPr>
      </p:pic>
    </p:spTree>
    <p:extLst>
      <p:ext uri="{BB962C8B-B14F-4D97-AF65-F5344CB8AC3E}">
        <p14:creationId xmlns:p14="http://schemas.microsoft.com/office/powerpoint/2010/main" val="346652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3" name="Picture 2"/>
          <p:cNvPicPr>
            <a:picLocks noChangeAspect="1"/>
          </p:cNvPicPr>
          <p:nvPr/>
        </p:nvPicPr>
        <p:blipFill>
          <a:blip r:embed="rId2"/>
          <a:stretch>
            <a:fillRect/>
          </a:stretch>
        </p:blipFill>
        <p:spPr>
          <a:xfrm>
            <a:off x="1517832" y="903717"/>
            <a:ext cx="9651818" cy="5369085"/>
          </a:xfrm>
          <a:prstGeom prst="rect">
            <a:avLst/>
          </a:prstGeom>
        </p:spPr>
      </p:pic>
    </p:spTree>
    <p:extLst>
      <p:ext uri="{BB962C8B-B14F-4D97-AF65-F5344CB8AC3E}">
        <p14:creationId xmlns:p14="http://schemas.microsoft.com/office/powerpoint/2010/main" val="201263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9831" y="945205"/>
            <a:ext cx="9977437" cy="5332586"/>
          </a:xfrm>
          <a:prstGeom prst="rect">
            <a:avLst/>
          </a:prstGeom>
        </p:spPr>
      </p:pic>
      <p:sp>
        <p:nvSpPr>
          <p:cNvPr id="7" name="Title 1"/>
          <p:cNvSpPr txBox="1">
            <a:spLocks/>
          </p:cNvSpPr>
          <p:nvPr/>
        </p:nvSpPr>
        <p:spPr>
          <a:xfrm>
            <a:off x="374468" y="187552"/>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mj-lt"/>
                <a:ea typeface="+mj-ea"/>
                <a:cs typeface="Segoe UI Light"/>
              </a:defRPr>
            </a:lvl1pPr>
          </a:lstStyle>
          <a:p>
            <a:r>
              <a:rPr lang="en-US"/>
              <a:t>Filtering Records with the WHERE statement</a:t>
            </a:r>
            <a:endParaRPr lang="en-US" dirty="0"/>
          </a:p>
        </p:txBody>
      </p:sp>
    </p:spTree>
    <p:extLst>
      <p:ext uri="{BB962C8B-B14F-4D97-AF65-F5344CB8AC3E}">
        <p14:creationId xmlns:p14="http://schemas.microsoft.com/office/powerpoint/2010/main" val="2121536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6" name="Picture 5"/>
          <p:cNvPicPr>
            <a:picLocks noChangeAspect="1"/>
          </p:cNvPicPr>
          <p:nvPr/>
        </p:nvPicPr>
        <p:blipFill>
          <a:blip r:embed="rId2"/>
          <a:stretch>
            <a:fillRect/>
          </a:stretch>
        </p:blipFill>
        <p:spPr>
          <a:xfrm>
            <a:off x="1176840" y="823693"/>
            <a:ext cx="5068016" cy="2674563"/>
          </a:xfrm>
          <a:prstGeom prst="rect">
            <a:avLst/>
          </a:prstGeom>
        </p:spPr>
      </p:pic>
      <p:pic>
        <p:nvPicPr>
          <p:cNvPr id="7" name="Picture 6"/>
          <p:cNvPicPr>
            <a:picLocks noChangeAspect="1"/>
          </p:cNvPicPr>
          <p:nvPr/>
        </p:nvPicPr>
        <p:blipFill>
          <a:blip r:embed="rId3"/>
          <a:stretch>
            <a:fillRect/>
          </a:stretch>
        </p:blipFill>
        <p:spPr>
          <a:xfrm>
            <a:off x="1139807" y="3498256"/>
            <a:ext cx="9875353" cy="2691777"/>
          </a:xfrm>
          <a:prstGeom prst="rect">
            <a:avLst/>
          </a:prstGeom>
        </p:spPr>
      </p:pic>
    </p:spTree>
    <p:extLst>
      <p:ext uri="{BB962C8B-B14F-4D97-AF65-F5344CB8AC3E}">
        <p14:creationId xmlns:p14="http://schemas.microsoft.com/office/powerpoint/2010/main" val="58791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1F-D73A-4B0D-B706-BC5C5C1841B0}"/>
              </a:ext>
            </a:extLst>
          </p:cNvPr>
          <p:cNvSpPr>
            <a:spLocks noGrp="1"/>
          </p:cNvSpPr>
          <p:nvPr>
            <p:ph type="title"/>
          </p:nvPr>
        </p:nvSpPr>
        <p:spPr>
          <a:xfrm>
            <a:off x="373767" y="106893"/>
            <a:ext cx="10972800" cy="1143000"/>
          </a:xfrm>
        </p:spPr>
        <p:txBody>
          <a:bodyPr/>
          <a:lstStyle/>
          <a:p>
            <a:r>
              <a:rPr lang="en-US" dirty="0"/>
              <a:t>CASE Expressions</a:t>
            </a:r>
          </a:p>
        </p:txBody>
      </p:sp>
      <p:pic>
        <p:nvPicPr>
          <p:cNvPr id="3" name="Picture 2">
            <a:extLst>
              <a:ext uri="{FF2B5EF4-FFF2-40B4-BE49-F238E27FC236}">
                <a16:creationId xmlns:a16="http://schemas.microsoft.com/office/drawing/2014/main" id="{D1D3C312-7EA7-4A37-B261-DB935F457D37}"/>
              </a:ext>
            </a:extLst>
          </p:cNvPr>
          <p:cNvPicPr>
            <a:picLocks noChangeAspect="1"/>
          </p:cNvPicPr>
          <p:nvPr/>
        </p:nvPicPr>
        <p:blipFill>
          <a:blip r:embed="rId2"/>
          <a:stretch>
            <a:fillRect/>
          </a:stretch>
        </p:blipFill>
        <p:spPr>
          <a:xfrm>
            <a:off x="373767" y="999949"/>
            <a:ext cx="7877175" cy="4352925"/>
          </a:xfrm>
          <a:prstGeom prst="rect">
            <a:avLst/>
          </a:prstGeom>
        </p:spPr>
      </p:pic>
      <p:pic>
        <p:nvPicPr>
          <p:cNvPr id="4" name="Picture 3">
            <a:extLst>
              <a:ext uri="{FF2B5EF4-FFF2-40B4-BE49-F238E27FC236}">
                <a16:creationId xmlns:a16="http://schemas.microsoft.com/office/drawing/2014/main" id="{FC54C847-3F5D-4816-8F74-8749DD31F1E3}"/>
              </a:ext>
            </a:extLst>
          </p:cNvPr>
          <p:cNvPicPr>
            <a:picLocks noChangeAspect="1"/>
          </p:cNvPicPr>
          <p:nvPr/>
        </p:nvPicPr>
        <p:blipFill>
          <a:blip r:embed="rId3"/>
          <a:stretch>
            <a:fillRect/>
          </a:stretch>
        </p:blipFill>
        <p:spPr>
          <a:xfrm>
            <a:off x="7056262" y="3601155"/>
            <a:ext cx="4944002" cy="2644775"/>
          </a:xfrm>
          <a:prstGeom prst="rect">
            <a:avLst/>
          </a:prstGeom>
          <a:ln w="19050">
            <a:solidFill>
              <a:srgbClr val="000000"/>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156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DC57-8295-4980-9D5F-9AC7BD960202}"/>
              </a:ext>
            </a:extLst>
          </p:cNvPr>
          <p:cNvSpPr>
            <a:spLocks noGrp="1"/>
          </p:cNvSpPr>
          <p:nvPr>
            <p:ph type="title"/>
          </p:nvPr>
        </p:nvSpPr>
        <p:spPr/>
        <p:txBody>
          <a:bodyPr/>
          <a:lstStyle/>
          <a:p>
            <a:r>
              <a:rPr lang="en-US" dirty="0"/>
              <a:t>ORDER BY TOP VALUES</a:t>
            </a:r>
          </a:p>
        </p:txBody>
      </p:sp>
      <p:pic>
        <p:nvPicPr>
          <p:cNvPr id="3" name="Picture 2">
            <a:extLst>
              <a:ext uri="{FF2B5EF4-FFF2-40B4-BE49-F238E27FC236}">
                <a16:creationId xmlns:a16="http://schemas.microsoft.com/office/drawing/2014/main" id="{B8780DE9-AD7B-4579-BF37-8F4E7BEC2DDA}"/>
              </a:ext>
            </a:extLst>
          </p:cNvPr>
          <p:cNvPicPr>
            <a:picLocks noChangeAspect="1"/>
          </p:cNvPicPr>
          <p:nvPr/>
        </p:nvPicPr>
        <p:blipFill>
          <a:blip r:embed="rId2"/>
          <a:stretch>
            <a:fillRect/>
          </a:stretch>
        </p:blipFill>
        <p:spPr>
          <a:xfrm>
            <a:off x="983843" y="1828294"/>
            <a:ext cx="6296025" cy="1181100"/>
          </a:xfrm>
          <a:prstGeom prst="rect">
            <a:avLst/>
          </a:prstGeom>
        </p:spPr>
      </p:pic>
      <p:pic>
        <p:nvPicPr>
          <p:cNvPr id="4" name="Picture 3">
            <a:extLst>
              <a:ext uri="{FF2B5EF4-FFF2-40B4-BE49-F238E27FC236}">
                <a16:creationId xmlns:a16="http://schemas.microsoft.com/office/drawing/2014/main" id="{9766401C-DAAD-44C7-85DB-DD50F92295A1}"/>
              </a:ext>
            </a:extLst>
          </p:cNvPr>
          <p:cNvPicPr>
            <a:picLocks noChangeAspect="1"/>
          </p:cNvPicPr>
          <p:nvPr/>
        </p:nvPicPr>
        <p:blipFill>
          <a:blip r:embed="rId3"/>
          <a:stretch>
            <a:fillRect/>
          </a:stretch>
        </p:blipFill>
        <p:spPr>
          <a:xfrm>
            <a:off x="8177415" y="372514"/>
            <a:ext cx="2894013" cy="2876632"/>
          </a:xfrm>
          <a:prstGeom prst="rect">
            <a:avLst/>
          </a:prstGeom>
        </p:spPr>
      </p:pic>
      <p:pic>
        <p:nvPicPr>
          <p:cNvPr id="5" name="Picture 4">
            <a:extLst>
              <a:ext uri="{FF2B5EF4-FFF2-40B4-BE49-F238E27FC236}">
                <a16:creationId xmlns:a16="http://schemas.microsoft.com/office/drawing/2014/main" id="{CD91EAF7-3BEF-4143-92B8-5F1F8F5A9EA2}"/>
              </a:ext>
            </a:extLst>
          </p:cNvPr>
          <p:cNvPicPr>
            <a:picLocks noChangeAspect="1"/>
          </p:cNvPicPr>
          <p:nvPr/>
        </p:nvPicPr>
        <p:blipFill>
          <a:blip r:embed="rId4"/>
          <a:stretch>
            <a:fillRect/>
          </a:stretch>
        </p:blipFill>
        <p:spPr>
          <a:xfrm>
            <a:off x="983843" y="4600574"/>
            <a:ext cx="6267450" cy="1314450"/>
          </a:xfrm>
          <a:prstGeom prst="rect">
            <a:avLst/>
          </a:prstGeom>
        </p:spPr>
      </p:pic>
      <p:pic>
        <p:nvPicPr>
          <p:cNvPr id="6" name="Picture 5">
            <a:extLst>
              <a:ext uri="{FF2B5EF4-FFF2-40B4-BE49-F238E27FC236}">
                <a16:creationId xmlns:a16="http://schemas.microsoft.com/office/drawing/2014/main" id="{51E7EFBB-C20A-4A98-8234-4E2E39C16811}"/>
              </a:ext>
            </a:extLst>
          </p:cNvPr>
          <p:cNvPicPr>
            <a:picLocks noChangeAspect="1"/>
          </p:cNvPicPr>
          <p:nvPr/>
        </p:nvPicPr>
        <p:blipFill>
          <a:blip r:embed="rId5"/>
          <a:stretch>
            <a:fillRect/>
          </a:stretch>
        </p:blipFill>
        <p:spPr>
          <a:xfrm>
            <a:off x="8177416" y="3565159"/>
            <a:ext cx="2894013" cy="2902864"/>
          </a:xfrm>
          <a:prstGeom prst="rect">
            <a:avLst/>
          </a:prstGeom>
        </p:spPr>
      </p:pic>
      <p:sp>
        <p:nvSpPr>
          <p:cNvPr id="8" name="Rectangle 7">
            <a:extLst>
              <a:ext uri="{FF2B5EF4-FFF2-40B4-BE49-F238E27FC236}">
                <a16:creationId xmlns:a16="http://schemas.microsoft.com/office/drawing/2014/main" id="{9F7B06FD-F7D6-4556-B04F-59917E6C270E}"/>
              </a:ext>
            </a:extLst>
          </p:cNvPr>
          <p:cNvSpPr/>
          <p:nvPr/>
        </p:nvSpPr>
        <p:spPr>
          <a:xfrm>
            <a:off x="2272044" y="979584"/>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Top 10</a:t>
            </a:r>
          </a:p>
        </p:txBody>
      </p:sp>
      <p:sp>
        <p:nvSpPr>
          <p:cNvPr id="9" name="Rectangle 8">
            <a:extLst>
              <a:ext uri="{FF2B5EF4-FFF2-40B4-BE49-F238E27FC236}">
                <a16:creationId xmlns:a16="http://schemas.microsoft.com/office/drawing/2014/main" id="{56BBA32F-63EA-46FD-AE4C-0FFF434F0C78}"/>
              </a:ext>
            </a:extLst>
          </p:cNvPr>
          <p:cNvSpPr/>
          <p:nvPr/>
        </p:nvSpPr>
        <p:spPr>
          <a:xfrm>
            <a:off x="2272044" y="3741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Bottom 10</a:t>
            </a:r>
          </a:p>
        </p:txBody>
      </p:sp>
      <p:cxnSp>
        <p:nvCxnSpPr>
          <p:cNvPr id="10" name="Straight Connector 9">
            <a:extLst>
              <a:ext uri="{FF2B5EF4-FFF2-40B4-BE49-F238E27FC236}">
                <a16:creationId xmlns:a16="http://schemas.microsoft.com/office/drawing/2014/main" id="{374F3CD6-D660-4ED0-BCAE-E76ED81E25D5}"/>
              </a:ext>
            </a:extLst>
          </p:cNvPr>
          <p:cNvCxnSpPr/>
          <p:nvPr/>
        </p:nvCxnSpPr>
        <p:spPr>
          <a:xfrm>
            <a:off x="701298" y="33401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31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0F8B-DA59-42B7-B99B-92A067D695C0}"/>
              </a:ext>
            </a:extLst>
          </p:cNvPr>
          <p:cNvSpPr>
            <a:spLocks noGrp="1"/>
          </p:cNvSpPr>
          <p:nvPr>
            <p:ph type="title"/>
          </p:nvPr>
        </p:nvSpPr>
        <p:spPr>
          <a:xfrm>
            <a:off x="427037" y="261938"/>
            <a:ext cx="10972800" cy="1143000"/>
          </a:xfrm>
        </p:spPr>
        <p:txBody>
          <a:bodyPr/>
          <a:lstStyle/>
          <a:p>
            <a:r>
              <a:rPr lang="en-US" dirty="0"/>
              <a:t>OFFSET…FETCH</a:t>
            </a:r>
          </a:p>
        </p:txBody>
      </p:sp>
      <p:pic>
        <p:nvPicPr>
          <p:cNvPr id="3" name="Picture 2">
            <a:extLst>
              <a:ext uri="{FF2B5EF4-FFF2-40B4-BE49-F238E27FC236}">
                <a16:creationId xmlns:a16="http://schemas.microsoft.com/office/drawing/2014/main" id="{B24E6848-C657-483B-9283-A1CEC516E3FF}"/>
              </a:ext>
            </a:extLst>
          </p:cNvPr>
          <p:cNvPicPr>
            <a:picLocks noChangeAspect="1"/>
          </p:cNvPicPr>
          <p:nvPr/>
        </p:nvPicPr>
        <p:blipFill>
          <a:blip r:embed="rId2"/>
          <a:stretch>
            <a:fillRect/>
          </a:stretch>
        </p:blipFill>
        <p:spPr>
          <a:xfrm>
            <a:off x="427037" y="1079500"/>
            <a:ext cx="6943725" cy="1600200"/>
          </a:xfrm>
          <a:prstGeom prst="rect">
            <a:avLst/>
          </a:prstGeom>
        </p:spPr>
      </p:pic>
      <p:pic>
        <p:nvPicPr>
          <p:cNvPr id="4" name="Picture 3">
            <a:extLst>
              <a:ext uri="{FF2B5EF4-FFF2-40B4-BE49-F238E27FC236}">
                <a16:creationId xmlns:a16="http://schemas.microsoft.com/office/drawing/2014/main" id="{5B508C6A-A676-45AC-A026-D1EA6608AB71}"/>
              </a:ext>
            </a:extLst>
          </p:cNvPr>
          <p:cNvPicPr>
            <a:picLocks noChangeAspect="1"/>
          </p:cNvPicPr>
          <p:nvPr/>
        </p:nvPicPr>
        <p:blipFill>
          <a:blip r:embed="rId3"/>
          <a:stretch>
            <a:fillRect/>
          </a:stretch>
        </p:blipFill>
        <p:spPr>
          <a:xfrm>
            <a:off x="8183562" y="1079500"/>
            <a:ext cx="3038475" cy="1704975"/>
          </a:xfrm>
          <a:prstGeom prst="rect">
            <a:avLst/>
          </a:prstGeom>
        </p:spPr>
      </p:pic>
      <p:cxnSp>
        <p:nvCxnSpPr>
          <p:cNvPr id="5" name="Straight Connector 4">
            <a:extLst>
              <a:ext uri="{FF2B5EF4-FFF2-40B4-BE49-F238E27FC236}">
                <a16:creationId xmlns:a16="http://schemas.microsoft.com/office/drawing/2014/main" id="{324C1B5A-0F85-4BF2-9B29-82A8F89AD6E2}"/>
              </a:ext>
            </a:extLst>
          </p:cNvPr>
          <p:cNvCxnSpPr/>
          <p:nvPr/>
        </p:nvCxnSpPr>
        <p:spPr>
          <a:xfrm>
            <a:off x="701298" y="30988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E19670A-21D2-4B08-90E3-0B1AF949E3D3}"/>
              </a:ext>
            </a:extLst>
          </p:cNvPr>
          <p:cNvPicPr>
            <a:picLocks noChangeAspect="1"/>
          </p:cNvPicPr>
          <p:nvPr/>
        </p:nvPicPr>
        <p:blipFill>
          <a:blip r:embed="rId4"/>
          <a:stretch>
            <a:fillRect/>
          </a:stretch>
        </p:blipFill>
        <p:spPr>
          <a:xfrm>
            <a:off x="427037" y="3602037"/>
            <a:ext cx="9439275" cy="2457450"/>
          </a:xfrm>
          <a:prstGeom prst="rect">
            <a:avLst/>
          </a:prstGeom>
        </p:spPr>
      </p:pic>
      <p:sp>
        <p:nvSpPr>
          <p:cNvPr id="7" name="Rectangle 6">
            <a:extLst>
              <a:ext uri="{FF2B5EF4-FFF2-40B4-BE49-F238E27FC236}">
                <a16:creationId xmlns:a16="http://schemas.microsoft.com/office/drawing/2014/main" id="{088DFBB6-E1F6-4667-9004-3E8842D870AD}"/>
              </a:ext>
            </a:extLst>
          </p:cNvPr>
          <p:cNvSpPr/>
          <p:nvPr/>
        </p:nvSpPr>
        <p:spPr>
          <a:xfrm>
            <a:off x="7717498" y="43690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Using Variables</a:t>
            </a:r>
          </a:p>
        </p:txBody>
      </p:sp>
    </p:spTree>
    <p:extLst>
      <p:ext uri="{BB962C8B-B14F-4D97-AF65-F5344CB8AC3E}">
        <p14:creationId xmlns:p14="http://schemas.microsoft.com/office/powerpoint/2010/main" val="14210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SQL?</a:t>
            </a:r>
          </a:p>
        </p:txBody>
      </p:sp>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168125" y="4844640"/>
            <a:ext cx="6028889" cy="646331"/>
          </a:xfrm>
          <a:prstGeom prst="rect">
            <a:avLst/>
          </a:prstGeom>
          <a:noFill/>
        </p:spPr>
        <p:txBody>
          <a:bodyPr wrap="square" rtlCol="0">
            <a:spAutoFit/>
          </a:bodyPr>
          <a:lstStyle/>
          <a:p>
            <a:r>
              <a:rPr lang="en-US" sz="3600" dirty="0"/>
              <a:t>Structured Query Language</a:t>
            </a:r>
          </a:p>
        </p:txBody>
      </p:sp>
      <p:pic>
        <p:nvPicPr>
          <p:cNvPr id="12" name="Picture 11">
            <a:extLst>
              <a:ext uri="{FF2B5EF4-FFF2-40B4-BE49-F238E27FC236}">
                <a16:creationId xmlns:a16="http://schemas.microsoft.com/office/drawing/2014/main" id="{F807C718-5E54-44D3-BDA3-12D053ACFB94}"/>
              </a:ext>
            </a:extLst>
          </p:cNvPr>
          <p:cNvPicPr>
            <a:picLocks noChangeAspect="1"/>
          </p:cNvPicPr>
          <p:nvPr/>
        </p:nvPicPr>
        <p:blipFill>
          <a:blip r:embed="rId2"/>
          <a:stretch>
            <a:fillRect/>
          </a:stretch>
        </p:blipFill>
        <p:spPr>
          <a:xfrm>
            <a:off x="373219" y="2139193"/>
            <a:ext cx="5321671" cy="2227192"/>
          </a:xfrm>
          <a:prstGeom prst="rect">
            <a:avLst/>
          </a:prstGeom>
        </p:spPr>
      </p:pic>
      <p:grpSp>
        <p:nvGrpSpPr>
          <p:cNvPr id="2" name="Group 1">
            <a:extLst>
              <a:ext uri="{FF2B5EF4-FFF2-40B4-BE49-F238E27FC236}">
                <a16:creationId xmlns:a16="http://schemas.microsoft.com/office/drawing/2014/main" id="{96F2E8B4-B61B-455F-804F-A75FE2442B35}"/>
              </a:ext>
            </a:extLst>
          </p:cNvPr>
          <p:cNvGrpSpPr/>
          <p:nvPr/>
        </p:nvGrpSpPr>
        <p:grpSpPr>
          <a:xfrm>
            <a:off x="8053312" y="1514129"/>
            <a:ext cx="1929585" cy="2852256"/>
            <a:chOff x="6962744" y="1767375"/>
            <a:chExt cx="2099189" cy="2439570"/>
          </a:xfrm>
        </p:grpSpPr>
        <p:sp>
          <p:nvSpPr>
            <p:cNvPr id="18" name="Rectangle: Diagonal Corners Rounded 17">
              <a:extLst>
                <a:ext uri="{FF2B5EF4-FFF2-40B4-BE49-F238E27FC236}">
                  <a16:creationId xmlns:a16="http://schemas.microsoft.com/office/drawing/2014/main" id="{CF236B90-46C3-4ABF-A648-53DA9222B2AE}"/>
                </a:ext>
              </a:extLst>
            </p:cNvPr>
            <p:cNvSpPr/>
            <p:nvPr/>
          </p:nvSpPr>
          <p:spPr>
            <a:xfrm>
              <a:off x="6962744" y="1767375"/>
              <a:ext cx="1629753" cy="2011732"/>
            </a:xfrm>
            <a:prstGeom prst="round2DiagRect">
              <a:avLst>
                <a:gd name="adj1" fmla="val 3765"/>
                <a:gd name="adj2"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72D1E0A-DD02-4E4B-AB19-DBD46914AE3C}"/>
                </a:ext>
              </a:extLst>
            </p:cNvPr>
            <p:cNvGrpSpPr/>
            <p:nvPr/>
          </p:nvGrpSpPr>
          <p:grpSpPr>
            <a:xfrm>
              <a:off x="7072368" y="2006696"/>
              <a:ext cx="1520131" cy="0"/>
              <a:chOff x="2936943" y="4120563"/>
              <a:chExt cx="909721" cy="0"/>
            </a:xfrm>
          </p:grpSpPr>
          <p:cxnSp>
            <p:nvCxnSpPr>
              <p:cNvPr id="34" name="Straight Connector 33">
                <a:extLst>
                  <a:ext uri="{FF2B5EF4-FFF2-40B4-BE49-F238E27FC236}">
                    <a16:creationId xmlns:a16="http://schemas.microsoft.com/office/drawing/2014/main" id="{84A0AEC5-0B5B-43D4-A391-AA06B5DEDB0F}"/>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F6609D-2025-41A0-A97B-C6E3ACF0BCB6}"/>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5694893-5301-46F0-829F-520857724FA8}"/>
                </a:ext>
              </a:extLst>
            </p:cNvPr>
            <p:cNvGrpSpPr/>
            <p:nvPr/>
          </p:nvGrpSpPr>
          <p:grpSpPr>
            <a:xfrm>
              <a:off x="7072368" y="2201801"/>
              <a:ext cx="1520131" cy="0"/>
              <a:chOff x="2936943" y="4120563"/>
              <a:chExt cx="909721" cy="0"/>
            </a:xfrm>
          </p:grpSpPr>
          <p:cxnSp>
            <p:nvCxnSpPr>
              <p:cNvPr id="32" name="Straight Connector 31">
                <a:extLst>
                  <a:ext uri="{FF2B5EF4-FFF2-40B4-BE49-F238E27FC236}">
                    <a16:creationId xmlns:a16="http://schemas.microsoft.com/office/drawing/2014/main" id="{D7A9BC2A-3583-4A89-8DF5-3AFFF5762F43}"/>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CEC72E-241D-459F-885E-8E84BC86617A}"/>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AE0B70-E2F1-42D0-9BDD-6B7E8E1EDA15}"/>
                </a:ext>
              </a:extLst>
            </p:cNvPr>
            <p:cNvGrpSpPr/>
            <p:nvPr/>
          </p:nvGrpSpPr>
          <p:grpSpPr>
            <a:xfrm>
              <a:off x="7072368" y="2396907"/>
              <a:ext cx="1520131" cy="0"/>
              <a:chOff x="2936943" y="4120563"/>
              <a:chExt cx="909721" cy="0"/>
            </a:xfrm>
          </p:grpSpPr>
          <p:cxnSp>
            <p:nvCxnSpPr>
              <p:cNvPr id="30" name="Straight Connector 29">
                <a:extLst>
                  <a:ext uri="{FF2B5EF4-FFF2-40B4-BE49-F238E27FC236}">
                    <a16:creationId xmlns:a16="http://schemas.microsoft.com/office/drawing/2014/main" id="{C049BFB3-844E-437B-8487-C8CD57F7A798}"/>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F5880E-2249-4BE5-8CAB-2FF5C5C27784}"/>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4693744A-B712-4DDA-9E1D-99C7F29DB2C2}"/>
                </a:ext>
              </a:extLst>
            </p:cNvPr>
            <p:cNvSpPr/>
            <p:nvPr/>
          </p:nvSpPr>
          <p:spPr>
            <a:xfrm>
              <a:off x="7072368" y="3546000"/>
              <a:ext cx="142757" cy="149674"/>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7A5D07C-7D38-4500-B127-0832A01F16CD}"/>
                </a:ext>
              </a:extLst>
            </p:cNvPr>
            <p:cNvGrpSpPr/>
            <p:nvPr/>
          </p:nvGrpSpPr>
          <p:grpSpPr>
            <a:xfrm>
              <a:off x="7668160" y="2659701"/>
              <a:ext cx="1393773" cy="1547244"/>
              <a:chOff x="4963829" y="4298078"/>
              <a:chExt cx="1393773" cy="1547244"/>
            </a:xfrm>
          </p:grpSpPr>
          <p:sp>
            <p:nvSpPr>
              <p:cNvPr id="14" name="Cylinder 13">
                <a:extLst>
                  <a:ext uri="{FF2B5EF4-FFF2-40B4-BE49-F238E27FC236}">
                    <a16:creationId xmlns:a16="http://schemas.microsoft.com/office/drawing/2014/main" id="{639F496F-8EDF-4AC5-B664-D81A94DE0112}"/>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FCE2C07-87EC-4874-B8BA-D1940B17AEC9}"/>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543F4099-72A6-49E3-8935-49AA88F0021E}"/>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270F5274-49C2-46E6-AA8D-DC92700DFD26}"/>
              </a:ext>
            </a:extLst>
          </p:cNvPr>
          <p:cNvSpPr txBox="1"/>
          <p:nvPr/>
        </p:nvSpPr>
        <p:spPr>
          <a:xfrm>
            <a:off x="6394242" y="4886482"/>
            <a:ext cx="5688880" cy="646331"/>
          </a:xfrm>
          <a:prstGeom prst="rect">
            <a:avLst/>
          </a:prstGeom>
          <a:noFill/>
        </p:spPr>
        <p:txBody>
          <a:bodyPr wrap="square" rtlCol="0">
            <a:spAutoFit/>
          </a:bodyPr>
          <a:lstStyle/>
          <a:p>
            <a:r>
              <a:rPr lang="en-US" sz="3600" dirty="0"/>
              <a:t>Microsoft Database Server</a:t>
            </a:r>
          </a:p>
        </p:txBody>
      </p:sp>
    </p:spTree>
    <p:extLst>
      <p:ext uri="{BB962C8B-B14F-4D97-AF65-F5344CB8AC3E}">
        <p14:creationId xmlns:p14="http://schemas.microsoft.com/office/powerpoint/2010/main" val="7093052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sz="quarter" idx="10"/>
          </p:nvPr>
        </p:nvSpPr>
        <p:spPr>
          <a:xfrm>
            <a:off x="661851" y="1163051"/>
            <a:ext cx="11043196" cy="4708981"/>
          </a:xfrm>
          <a:noFill/>
        </p:spPr>
        <p:txBody>
          <a:bodyPr/>
          <a:lstStyle/>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Identify Database Purpose</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Existing Data</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Make a Preliminary list of fields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Group fields into tables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for Maintenance problems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Designate Primary Key</a:t>
            </a:r>
          </a:p>
        </p:txBody>
      </p:sp>
      <p:sp>
        <p:nvSpPr>
          <p:cNvPr id="52226" name="Rectangle 2"/>
          <p:cNvSpPr>
            <a:spLocks noGrp="1" noChangeArrowheads="1"/>
          </p:cNvSpPr>
          <p:nvPr>
            <p:ph type="title" idx="4294967295"/>
          </p:nvPr>
        </p:nvSpPr>
        <p:spPr>
          <a:xfrm>
            <a:off x="106680" y="171768"/>
            <a:ext cx="10972800" cy="1143000"/>
          </a:xfrm>
          <a:noFill/>
        </p:spPr>
        <p:txBody>
          <a:bodyPr/>
          <a:lstStyle/>
          <a:p>
            <a:r>
              <a:rPr lang="en-US" altLang="en-US" dirty="0">
                <a:solidFill>
                  <a:schemeClr val="tx1"/>
                </a:solidFill>
              </a:rPr>
              <a:t>Ground rules for database design</a:t>
            </a:r>
          </a:p>
        </p:txBody>
      </p:sp>
    </p:spTree>
    <p:extLst>
      <p:ext uri="{BB962C8B-B14F-4D97-AF65-F5344CB8AC3E}">
        <p14:creationId xmlns:p14="http://schemas.microsoft.com/office/powerpoint/2010/main" val="11171731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D70E66-14E6-4AD1-B05C-A69A53C77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93" y="198074"/>
            <a:ext cx="10632347" cy="6111450"/>
          </a:xfrm>
          <a:prstGeom prst="rect">
            <a:avLst/>
          </a:prstGeom>
        </p:spPr>
      </p:pic>
    </p:spTree>
    <p:extLst>
      <p:ext uri="{BB962C8B-B14F-4D97-AF65-F5344CB8AC3E}">
        <p14:creationId xmlns:p14="http://schemas.microsoft.com/office/powerpoint/2010/main" val="34781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ChangeArrowheads="1"/>
          </p:cNvSpPr>
          <p:nvPr/>
        </p:nvSpPr>
        <p:spPr bwMode="auto">
          <a:xfrm>
            <a:off x="296092" y="914640"/>
            <a:ext cx="11486604" cy="5246691"/>
          </a:xfrm>
          <a:prstGeom prst="rect">
            <a:avLst/>
          </a:prstGeom>
          <a:noFill/>
          <a:ln>
            <a:noFill/>
          </a:ln>
        </p:spPr>
        <p:txBody>
          <a:bodyPr lIns="81927" tIns="38038" rIns="81927" bIns="38038"/>
          <a:lstStyle>
            <a:lvl1pPr marL="341313" indent="-341313"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1pPr>
            <a:lvl2pPr marL="742950" indent="-28575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2pPr>
            <a:lvl3pPr marL="11430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3pPr>
            <a:lvl4pPr marL="16002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4pPr>
            <a:lvl5pPr marL="20574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5pPr>
            <a:lvl6pPr marL="25146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6pPr>
            <a:lvl7pPr marL="29718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7pPr>
            <a:lvl8pPr marL="34290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8pPr>
            <a:lvl9pPr marL="38862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9pPr>
          </a:lstStyle>
          <a:p>
            <a:pPr defTabSz="914225">
              <a:spcBef>
                <a:spcPct val="20000"/>
              </a:spcBef>
              <a:spcAft>
                <a:spcPct val="10000"/>
              </a:spcAft>
              <a:tabLst>
                <a:tab pos="1849483" algn="l"/>
              </a:tabLst>
            </a:pPr>
            <a:r>
              <a:rPr lang="en-US" altLang="en-US" sz="4000" dirty="0">
                <a:latin typeface="+mn-lt"/>
              </a:rPr>
              <a:t>Save the typing of repetitive data</a:t>
            </a:r>
          </a:p>
          <a:p>
            <a:pPr defTabSz="914225">
              <a:spcBef>
                <a:spcPct val="20000"/>
              </a:spcBef>
              <a:spcAft>
                <a:spcPct val="10000"/>
              </a:spcAft>
              <a:tabLst>
                <a:tab pos="1849483" algn="l"/>
              </a:tabLst>
            </a:pPr>
            <a:r>
              <a:rPr lang="en-US" altLang="en-US" sz="4000" dirty="0">
                <a:latin typeface="+mn-lt"/>
              </a:rPr>
              <a:t>Save storage space</a:t>
            </a:r>
          </a:p>
          <a:p>
            <a:pPr defTabSz="914225">
              <a:spcBef>
                <a:spcPct val="20000"/>
              </a:spcBef>
              <a:spcAft>
                <a:spcPct val="10000"/>
              </a:spcAft>
              <a:tabLst>
                <a:tab pos="1849483" algn="l"/>
              </a:tabLst>
            </a:pPr>
            <a:r>
              <a:rPr lang="en-US" altLang="en-US" sz="4000" dirty="0">
                <a:latin typeface="+mn-lt"/>
              </a:rPr>
              <a:t>Avoid frequent restructuring of tables and other objects to accommodate new data</a:t>
            </a:r>
          </a:p>
          <a:p>
            <a:pPr defTabSz="914225">
              <a:spcBef>
                <a:spcPct val="20000"/>
              </a:spcBef>
              <a:spcAft>
                <a:spcPct val="10000"/>
              </a:spcAft>
              <a:tabLst>
                <a:tab pos="1849483" algn="l"/>
              </a:tabLst>
            </a:pPr>
            <a:r>
              <a:rPr lang="en-US" altLang="en-US" sz="4000" dirty="0">
                <a:latin typeface="+mn-lt"/>
              </a:rPr>
              <a:t>Increase flexibility to search, sort, summarize, and store data.</a:t>
            </a:r>
          </a:p>
        </p:txBody>
      </p:sp>
      <p:sp>
        <p:nvSpPr>
          <p:cNvPr id="4"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Normalize Data?</a:t>
            </a:r>
          </a:p>
        </p:txBody>
      </p:sp>
    </p:spTree>
    <p:extLst>
      <p:ext uri="{BB962C8B-B14F-4D97-AF65-F5344CB8AC3E}">
        <p14:creationId xmlns:p14="http://schemas.microsoft.com/office/powerpoint/2010/main" val="40371312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08008-BBDE-45DC-9F5E-79CEFA504A53}"/>
              </a:ext>
            </a:extLst>
          </p:cNvPr>
          <p:cNvSpPr txBox="1"/>
          <p:nvPr/>
        </p:nvSpPr>
        <p:spPr>
          <a:xfrm>
            <a:off x="3672348" y="917645"/>
            <a:ext cx="8416782" cy="4893647"/>
          </a:xfrm>
          <a:prstGeom prst="rect">
            <a:avLst/>
          </a:prstGeom>
          <a:noFill/>
        </p:spPr>
        <p:txBody>
          <a:bodyPr wrap="square" rtlCol="0">
            <a:spAutoFit/>
          </a:bodyPr>
          <a:lstStyle/>
          <a:p>
            <a:pPr algn="ctr"/>
            <a:r>
              <a:rPr lang="en-US" sz="6000" b="1" dirty="0">
                <a:solidFill>
                  <a:schemeClr val="tx2"/>
                </a:solidFill>
              </a:rPr>
              <a:t>Codd’s Law</a:t>
            </a:r>
          </a:p>
          <a:p>
            <a:pPr algn="ctr"/>
            <a:r>
              <a:rPr lang="en-US" sz="3600" i="1" dirty="0">
                <a:solidFill>
                  <a:schemeClr val="tx2"/>
                </a:solidFill>
              </a:rPr>
              <a:t>A non-key field must provide a fact about</a:t>
            </a:r>
          </a:p>
          <a:p>
            <a:pPr algn="ctr"/>
            <a:endParaRPr lang="en-US" sz="3600" dirty="0">
              <a:solidFill>
                <a:schemeClr val="tx2"/>
              </a:solidFill>
            </a:endParaRPr>
          </a:p>
          <a:p>
            <a:r>
              <a:rPr lang="en-US" sz="3600" b="1" dirty="0">
                <a:solidFill>
                  <a:schemeClr val="tx2"/>
                </a:solidFill>
              </a:rPr>
              <a:t>NF1</a:t>
            </a:r>
            <a:r>
              <a:rPr lang="en-US" sz="3600" dirty="0">
                <a:solidFill>
                  <a:schemeClr val="tx2"/>
                </a:solidFill>
              </a:rPr>
              <a:t> – the key</a:t>
            </a:r>
          </a:p>
          <a:p>
            <a:r>
              <a:rPr lang="en-US" sz="3600" b="1" dirty="0">
                <a:solidFill>
                  <a:schemeClr val="tx2"/>
                </a:solidFill>
              </a:rPr>
              <a:t>NF2</a:t>
            </a:r>
            <a:r>
              <a:rPr lang="en-US" sz="3600" dirty="0">
                <a:solidFill>
                  <a:schemeClr val="tx2"/>
                </a:solidFill>
              </a:rPr>
              <a:t> – the whole key</a:t>
            </a:r>
          </a:p>
          <a:p>
            <a:r>
              <a:rPr lang="en-US" sz="3600" b="1" dirty="0">
                <a:solidFill>
                  <a:schemeClr val="tx2"/>
                </a:solidFill>
              </a:rPr>
              <a:t>NF3 </a:t>
            </a:r>
            <a:r>
              <a:rPr lang="en-US" sz="3600" dirty="0">
                <a:solidFill>
                  <a:schemeClr val="tx2"/>
                </a:solidFill>
              </a:rPr>
              <a:t>– and nothing but the key</a:t>
            </a:r>
          </a:p>
          <a:p>
            <a:pPr algn="ctr"/>
            <a:endParaRPr lang="en-US" sz="3600" dirty="0">
              <a:solidFill>
                <a:schemeClr val="tx2"/>
              </a:solidFill>
            </a:endParaRPr>
          </a:p>
          <a:p>
            <a:r>
              <a:rPr lang="en-US" sz="3600" dirty="0">
                <a:solidFill>
                  <a:schemeClr val="tx2"/>
                </a:solidFill>
              </a:rPr>
              <a:t>So help me Codd.</a:t>
            </a:r>
          </a:p>
        </p:txBody>
      </p:sp>
      <p:pic>
        <p:nvPicPr>
          <p:cNvPr id="3" name="Picture 2">
            <a:extLst>
              <a:ext uri="{FF2B5EF4-FFF2-40B4-BE49-F238E27FC236}">
                <a16:creationId xmlns:a16="http://schemas.microsoft.com/office/drawing/2014/main" id="{A4EB045D-AE01-483C-9977-3750A87FA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52" y="970368"/>
            <a:ext cx="2791621" cy="494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106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56208D-F317-4009-A75E-76FE014C259D}"/>
              </a:ext>
            </a:extLst>
          </p:cNvPr>
          <p:cNvSpPr/>
          <p:nvPr/>
        </p:nvSpPr>
        <p:spPr>
          <a:xfrm>
            <a:off x="730986" y="2051922"/>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repeating groups of fields into a separate table.</a:t>
            </a:r>
          </a:p>
        </p:txBody>
      </p:sp>
      <p:sp>
        <p:nvSpPr>
          <p:cNvPr id="13" name="Title 1">
            <a:extLst>
              <a:ext uri="{FF2B5EF4-FFF2-40B4-BE49-F238E27FC236}">
                <a16:creationId xmlns:a16="http://schemas.microsoft.com/office/drawing/2014/main" id="{FEC94D6F-15E8-4705-94FA-CE669041B3B6}"/>
              </a:ext>
            </a:extLst>
          </p:cNvPr>
          <p:cNvSpPr txBox="1">
            <a:spLocks/>
          </p:cNvSpPr>
          <p:nvPr/>
        </p:nvSpPr>
        <p:spPr>
          <a:xfrm>
            <a:off x="3104554" y="205592"/>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First Normal Form</a:t>
            </a:r>
          </a:p>
        </p:txBody>
      </p:sp>
      <p:sp>
        <p:nvSpPr>
          <p:cNvPr id="15" name="Title 1">
            <a:extLst>
              <a:ext uri="{FF2B5EF4-FFF2-40B4-BE49-F238E27FC236}">
                <a16:creationId xmlns:a16="http://schemas.microsoft.com/office/drawing/2014/main" id="{8E64B1A3-A929-491D-8B82-B486B4ADAB98}"/>
              </a:ext>
            </a:extLst>
          </p:cNvPr>
          <p:cNvSpPr txBox="1">
            <a:spLocks/>
          </p:cNvSpPr>
          <p:nvPr/>
        </p:nvSpPr>
        <p:spPr>
          <a:xfrm>
            <a:off x="607099" y="190470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7" name="Rectangle 16">
            <a:extLst>
              <a:ext uri="{FF2B5EF4-FFF2-40B4-BE49-F238E27FC236}">
                <a16:creationId xmlns:a16="http://schemas.microsoft.com/office/drawing/2014/main" id="{BC9F4B32-FEE6-4CB8-B7C4-C3605A7F52A9}"/>
              </a:ext>
            </a:extLst>
          </p:cNvPr>
          <p:cNvSpPr/>
          <p:nvPr/>
        </p:nvSpPr>
        <p:spPr>
          <a:xfrm>
            <a:off x="730986" y="3938909"/>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with repeating data into a separate table.</a:t>
            </a:r>
          </a:p>
        </p:txBody>
      </p:sp>
      <p:sp>
        <p:nvSpPr>
          <p:cNvPr id="18" name="Title 1">
            <a:extLst>
              <a:ext uri="{FF2B5EF4-FFF2-40B4-BE49-F238E27FC236}">
                <a16:creationId xmlns:a16="http://schemas.microsoft.com/office/drawing/2014/main" id="{DBBEB469-11C2-4472-A29B-17E1A4BC3748}"/>
              </a:ext>
            </a:extLst>
          </p:cNvPr>
          <p:cNvSpPr txBox="1">
            <a:spLocks/>
          </p:cNvSpPr>
          <p:nvPr/>
        </p:nvSpPr>
        <p:spPr>
          <a:xfrm>
            <a:off x="3104554" y="3383076"/>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Second Normal Form</a:t>
            </a:r>
          </a:p>
        </p:txBody>
      </p:sp>
      <p:sp>
        <p:nvSpPr>
          <p:cNvPr id="20" name="Title 1">
            <a:extLst>
              <a:ext uri="{FF2B5EF4-FFF2-40B4-BE49-F238E27FC236}">
                <a16:creationId xmlns:a16="http://schemas.microsoft.com/office/drawing/2014/main" id="{E7E8B844-4A54-4AAC-8074-5CE554F7A726}"/>
              </a:ext>
            </a:extLst>
          </p:cNvPr>
          <p:cNvSpPr txBox="1">
            <a:spLocks/>
          </p:cNvSpPr>
          <p:nvPr/>
        </p:nvSpPr>
        <p:spPr>
          <a:xfrm>
            <a:off x="607099" y="3362184"/>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22" name="Rectangle 21">
            <a:extLst>
              <a:ext uri="{FF2B5EF4-FFF2-40B4-BE49-F238E27FC236}">
                <a16:creationId xmlns:a16="http://schemas.microsoft.com/office/drawing/2014/main" id="{09965CD6-6F65-44A2-9D8B-C6F8EFC95E78}"/>
              </a:ext>
            </a:extLst>
          </p:cNvPr>
          <p:cNvSpPr/>
          <p:nvPr/>
        </p:nvSpPr>
        <p:spPr>
          <a:xfrm>
            <a:off x="730986" y="580314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that don’t relate to every record into a separate table.</a:t>
            </a:r>
          </a:p>
        </p:txBody>
      </p:sp>
      <p:sp>
        <p:nvSpPr>
          <p:cNvPr id="23" name="Title 1">
            <a:extLst>
              <a:ext uri="{FF2B5EF4-FFF2-40B4-BE49-F238E27FC236}">
                <a16:creationId xmlns:a16="http://schemas.microsoft.com/office/drawing/2014/main" id="{D1B38617-FC44-46B6-B5C9-131F88F640FE}"/>
              </a:ext>
            </a:extLst>
          </p:cNvPr>
          <p:cNvSpPr txBox="1">
            <a:spLocks/>
          </p:cNvSpPr>
          <p:nvPr/>
        </p:nvSpPr>
        <p:spPr>
          <a:xfrm>
            <a:off x="3104554" y="5247314"/>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Third Normal Form</a:t>
            </a:r>
          </a:p>
        </p:txBody>
      </p:sp>
      <p:sp>
        <p:nvSpPr>
          <p:cNvPr id="25" name="Title 1">
            <a:extLst>
              <a:ext uri="{FF2B5EF4-FFF2-40B4-BE49-F238E27FC236}">
                <a16:creationId xmlns:a16="http://schemas.microsoft.com/office/drawing/2014/main" id="{210DEDD7-615C-4E7E-BE7D-303B92A54295}"/>
              </a:ext>
            </a:extLst>
          </p:cNvPr>
          <p:cNvSpPr txBox="1">
            <a:spLocks/>
          </p:cNvSpPr>
          <p:nvPr/>
        </p:nvSpPr>
        <p:spPr>
          <a:xfrm>
            <a:off x="607099" y="522642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30" name="Rectangle 29">
            <a:extLst>
              <a:ext uri="{FF2B5EF4-FFF2-40B4-BE49-F238E27FC236}">
                <a16:creationId xmlns:a16="http://schemas.microsoft.com/office/drawing/2014/main" id="{BE215990-6661-44CC-AAA6-DB71D6DDAFE8}"/>
              </a:ext>
            </a:extLst>
          </p:cNvPr>
          <p:cNvSpPr/>
          <p:nvPr/>
        </p:nvSpPr>
        <p:spPr>
          <a:xfrm>
            <a:off x="730986" y="78231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Locate or create a unique field to be a Primary Key.</a:t>
            </a:r>
          </a:p>
        </p:txBody>
      </p:sp>
      <p:sp>
        <p:nvSpPr>
          <p:cNvPr id="32" name="Title 1">
            <a:extLst>
              <a:ext uri="{FF2B5EF4-FFF2-40B4-BE49-F238E27FC236}">
                <a16:creationId xmlns:a16="http://schemas.microsoft.com/office/drawing/2014/main" id="{FF6E5FBF-617C-45A9-A74B-AA3E32BCC6BC}"/>
              </a:ext>
            </a:extLst>
          </p:cNvPr>
          <p:cNvSpPr txBox="1">
            <a:spLocks/>
          </p:cNvSpPr>
          <p:nvPr/>
        </p:nvSpPr>
        <p:spPr>
          <a:xfrm>
            <a:off x="607099" y="20559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9" name="Rectangle 18">
            <a:extLst>
              <a:ext uri="{FF2B5EF4-FFF2-40B4-BE49-F238E27FC236}">
                <a16:creationId xmlns:a16="http://schemas.microsoft.com/office/drawing/2014/main" id="{BE215990-6661-44CC-AAA6-DB71D6DDAFE8}"/>
              </a:ext>
            </a:extLst>
          </p:cNvPr>
          <p:cNvSpPr/>
          <p:nvPr/>
        </p:nvSpPr>
        <p:spPr>
          <a:xfrm>
            <a:off x="730986" y="1402096"/>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Separate fields into small, meaningful values.</a:t>
            </a:r>
          </a:p>
        </p:txBody>
      </p:sp>
      <p:sp>
        <p:nvSpPr>
          <p:cNvPr id="2" name="Down Arrow 1"/>
          <p:cNvSpPr/>
          <p:nvPr/>
        </p:nvSpPr>
        <p:spPr>
          <a:xfrm>
            <a:off x="5354945" y="2657295"/>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5354945" y="4540824"/>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676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62031" y="1261395"/>
            <a:ext cx="8464509" cy="1932707"/>
          </a:xfrm>
          <a:prstGeom prst="rect">
            <a:avLst/>
          </a:prstGeom>
        </p:spPr>
      </p:pic>
      <p:pic>
        <p:nvPicPr>
          <p:cNvPr id="9" name="Picture 8"/>
          <p:cNvPicPr>
            <a:picLocks noChangeAspect="1"/>
          </p:cNvPicPr>
          <p:nvPr/>
        </p:nvPicPr>
        <p:blipFill>
          <a:blip r:embed="rId3"/>
          <a:stretch>
            <a:fillRect/>
          </a:stretch>
        </p:blipFill>
        <p:spPr>
          <a:xfrm>
            <a:off x="1662031" y="3447288"/>
            <a:ext cx="8464509" cy="2513293"/>
          </a:xfrm>
          <a:prstGeom prst="rect">
            <a:avLst/>
          </a:prstGeom>
        </p:spPr>
      </p:pic>
      <p:sp>
        <p:nvSpPr>
          <p:cNvPr id="11"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before Normalization</a:t>
            </a:r>
          </a:p>
        </p:txBody>
      </p:sp>
    </p:spTree>
    <p:extLst>
      <p:ext uri="{BB962C8B-B14F-4D97-AF65-F5344CB8AC3E}">
        <p14:creationId xmlns:p14="http://schemas.microsoft.com/office/powerpoint/2010/main" val="33894363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55270" y="161441"/>
            <a:ext cx="10972800" cy="1143000"/>
          </a:xfrm>
          <a:noFill/>
        </p:spPr>
        <p:txBody>
          <a:bodyPr/>
          <a:lstStyle/>
          <a:p>
            <a:r>
              <a:rPr lang="en-US" altLang="en-US" dirty="0">
                <a:solidFill>
                  <a:schemeClr val="tx1"/>
                </a:solidFill>
              </a:rPr>
              <a:t>Finding Relationships</a:t>
            </a:r>
          </a:p>
        </p:txBody>
      </p:sp>
      <p:grpSp>
        <p:nvGrpSpPr>
          <p:cNvPr id="57347" name="Group 5"/>
          <p:cNvGrpSpPr>
            <a:grpSpLocks/>
          </p:cNvGrpSpPr>
          <p:nvPr/>
        </p:nvGrpSpPr>
        <p:grpSpPr bwMode="auto">
          <a:xfrm>
            <a:off x="2915243" y="846619"/>
            <a:ext cx="1533423" cy="3622874"/>
            <a:chOff x="814" y="512"/>
            <a:chExt cx="783" cy="2476"/>
          </a:xfrm>
        </p:grpSpPr>
        <p:sp>
          <p:nvSpPr>
            <p:cNvPr id="57364" name="Rectangle 3"/>
            <p:cNvSpPr>
              <a:spLocks noChangeArrowheads="1"/>
            </p:cNvSpPr>
            <p:nvPr/>
          </p:nvSpPr>
          <p:spPr bwMode="auto">
            <a:xfrm>
              <a:off x="819" y="512"/>
              <a:ext cx="778" cy="24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Employees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EmpID</a:t>
              </a:r>
            </a:p>
            <a:p>
              <a:r>
                <a:rPr lang="en-US" altLang="en-US" sz="2000" dirty="0">
                  <a:latin typeface="Arial" panose="020B0604020202020204" pitchFamily="34" charset="0"/>
                  <a:cs typeface="Arial" panose="020B0604020202020204" pitchFamily="34" charset="0"/>
                </a:rPr>
                <a:t>LastName</a:t>
              </a:r>
            </a:p>
            <a:p>
              <a:r>
                <a:rPr lang="en-US" altLang="en-US" sz="2000" dirty="0">
                  <a:latin typeface="Arial" panose="020B0604020202020204" pitchFamily="34" charset="0"/>
                  <a:cs typeface="Arial" panose="020B0604020202020204" pitchFamily="34" charset="0"/>
                </a:rPr>
                <a:t>FirstName</a:t>
              </a:r>
            </a:p>
            <a:p>
              <a:r>
                <a:rPr lang="en-US" altLang="en-US" sz="2000" dirty="0">
                  <a:latin typeface="Arial" panose="020B0604020202020204" pitchFamily="34" charset="0"/>
                  <a:cs typeface="Arial" panose="020B0604020202020204" pitchFamily="34" charset="0"/>
                </a:rPr>
                <a:t>Address</a:t>
              </a:r>
            </a:p>
            <a:p>
              <a:r>
                <a:rPr lang="en-US" altLang="en-US" sz="2000" dirty="0">
                  <a:latin typeface="Arial" panose="020B0604020202020204" pitchFamily="34" charset="0"/>
                  <a:cs typeface="Arial" panose="020B0604020202020204" pitchFamily="34" charset="0"/>
                </a:rPr>
                <a:t>City</a:t>
              </a:r>
            </a:p>
            <a:p>
              <a:r>
                <a:rPr lang="en-US" altLang="en-US" sz="2000" dirty="0">
                  <a:latin typeface="Arial" panose="020B0604020202020204" pitchFamily="34" charset="0"/>
                  <a:cs typeface="Arial" panose="020B0604020202020204" pitchFamily="34" charset="0"/>
                </a:rPr>
                <a:t>State</a:t>
              </a:r>
            </a:p>
            <a:p>
              <a:r>
                <a:rPr lang="en-US" altLang="en-US" sz="2000" dirty="0">
                  <a:latin typeface="Arial" panose="020B0604020202020204" pitchFamily="34" charset="0"/>
                  <a:cs typeface="Arial" panose="020B0604020202020204" pitchFamily="34" charset="0"/>
                </a:rPr>
                <a:t>Zip</a:t>
              </a:r>
            </a:p>
            <a:p>
              <a:r>
                <a:rPr lang="en-US" altLang="en-US" sz="2000" dirty="0">
                  <a:latin typeface="Arial" panose="020B0604020202020204" pitchFamily="34" charset="0"/>
                  <a:cs typeface="Arial" panose="020B0604020202020204" pitchFamily="34" charset="0"/>
                </a:rPr>
                <a:t>Phone</a:t>
              </a:r>
            </a:p>
            <a:p>
              <a:r>
                <a:rPr lang="en-US" altLang="en-US" sz="2000" dirty="0">
                  <a:latin typeface="Arial" panose="020B0604020202020204" pitchFamily="34" charset="0"/>
                  <a:cs typeface="Arial" panose="020B0604020202020204" pitchFamily="34" charset="0"/>
                </a:rPr>
                <a:t>HireDate</a:t>
              </a:r>
            </a:p>
            <a:p>
              <a:r>
                <a:rPr lang="en-US" altLang="en-US" sz="2000" dirty="0">
                  <a:latin typeface="Arial" panose="020B0604020202020204" pitchFamily="34" charset="0"/>
                  <a:cs typeface="Arial" panose="020B0604020202020204" pitchFamily="34" charset="0"/>
                </a:rPr>
                <a:t>Dept_Code</a:t>
              </a:r>
            </a:p>
          </p:txBody>
        </p:sp>
        <p:sp>
          <p:nvSpPr>
            <p:cNvPr id="57365" name="Line 4"/>
            <p:cNvSpPr>
              <a:spLocks noChangeShapeType="1"/>
            </p:cNvSpPr>
            <p:nvPr/>
          </p:nvSpPr>
          <p:spPr bwMode="auto">
            <a:xfrm>
              <a:off x="814" y="786"/>
              <a:ext cx="7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8" name="Group 8"/>
          <p:cNvGrpSpPr>
            <a:grpSpLocks/>
          </p:cNvGrpSpPr>
          <p:nvPr/>
        </p:nvGrpSpPr>
        <p:grpSpPr bwMode="auto">
          <a:xfrm>
            <a:off x="5436709" y="868608"/>
            <a:ext cx="1800615" cy="2390863"/>
            <a:chOff x="2342" y="1603"/>
            <a:chExt cx="1033" cy="1634"/>
          </a:xfrm>
        </p:grpSpPr>
        <p:sp>
          <p:nvSpPr>
            <p:cNvPr id="57362" name="Rectangle 6"/>
            <p:cNvSpPr>
              <a:spLocks noChangeArrowheads="1"/>
            </p:cNvSpPr>
            <p:nvPr/>
          </p:nvSpPr>
          <p:spPr bwMode="auto">
            <a:xfrm>
              <a:off x="2347" y="1603"/>
              <a:ext cx="1022" cy="163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DeviceID</a:t>
              </a:r>
            </a:p>
            <a:p>
              <a:r>
                <a:rPr lang="en-US" altLang="en-US" sz="2000" dirty="0">
                  <a:latin typeface="Arial" panose="020B0604020202020204" pitchFamily="34" charset="0"/>
                  <a:cs typeface="Arial" panose="020B0604020202020204" pitchFamily="34" charset="0"/>
                </a:rPr>
                <a:t>Serial_Num</a:t>
              </a:r>
            </a:p>
            <a:p>
              <a:r>
                <a:rPr lang="en-US" altLang="en-US" sz="2000" dirty="0">
                  <a:latin typeface="Arial" panose="020B0604020202020204" pitchFamily="34" charset="0"/>
                  <a:cs typeface="Arial" panose="020B0604020202020204" pitchFamily="34" charset="0"/>
                </a:rPr>
                <a:t>ManfactID</a:t>
              </a:r>
            </a:p>
            <a:p>
              <a:r>
                <a:rPr lang="en-US" altLang="en-US" sz="2000" dirty="0">
                  <a:latin typeface="Arial" panose="020B0604020202020204" pitchFamily="34" charset="0"/>
                  <a:cs typeface="Arial" panose="020B0604020202020204" pitchFamily="34" charset="0"/>
                </a:rPr>
                <a:t>DateReceived</a:t>
              </a:r>
            </a:p>
            <a:p>
              <a:r>
                <a:rPr lang="en-US" altLang="en-US" sz="2000" dirty="0">
                  <a:latin typeface="Arial" panose="020B0604020202020204" pitchFamily="34" charset="0"/>
                  <a:cs typeface="Arial" panose="020B0604020202020204" pitchFamily="34" charset="0"/>
                </a:rPr>
                <a:t>TypeID</a:t>
              </a:r>
            </a:p>
            <a:p>
              <a:r>
                <a:rPr lang="en-US" altLang="en-US" sz="2000" dirty="0">
                  <a:latin typeface="Arial" panose="020B0604020202020204" pitchFamily="34" charset="0"/>
                  <a:cs typeface="Arial" panose="020B0604020202020204" pitchFamily="34" charset="0"/>
                </a:rPr>
                <a:t>EmpID</a:t>
              </a:r>
            </a:p>
          </p:txBody>
        </p:sp>
        <p:sp>
          <p:nvSpPr>
            <p:cNvPr id="57363" name="Line 7"/>
            <p:cNvSpPr>
              <a:spLocks noChangeShapeType="1"/>
            </p:cNvSpPr>
            <p:nvPr/>
          </p:nvSpPr>
          <p:spPr bwMode="auto">
            <a:xfrm>
              <a:off x="2342" y="1853"/>
              <a:ext cx="103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9" name="Group 11"/>
          <p:cNvGrpSpPr>
            <a:grpSpLocks/>
          </p:cNvGrpSpPr>
          <p:nvPr/>
        </p:nvGrpSpPr>
        <p:grpSpPr bwMode="auto">
          <a:xfrm>
            <a:off x="426953" y="3570413"/>
            <a:ext cx="1781441" cy="1160315"/>
            <a:chOff x="1392" y="3159"/>
            <a:chExt cx="1542" cy="793"/>
          </a:xfrm>
        </p:grpSpPr>
        <p:sp>
          <p:nvSpPr>
            <p:cNvPr id="57360"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Departments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DeptCode</a:t>
              </a:r>
            </a:p>
            <a:p>
              <a:r>
                <a:rPr lang="en-US" altLang="en-US" sz="2000" dirty="0">
                  <a:latin typeface="Arial" panose="020B0604020202020204" pitchFamily="34" charset="0"/>
                  <a:cs typeface="Arial" panose="020B0604020202020204" pitchFamily="34" charset="0"/>
                </a:rPr>
                <a:t>DeptName</a:t>
              </a:r>
            </a:p>
          </p:txBody>
        </p:sp>
        <p:sp>
          <p:nvSpPr>
            <p:cNvPr id="57361" name="Line 10"/>
            <p:cNvSpPr>
              <a:spLocks noChangeShapeType="1"/>
            </p:cNvSpPr>
            <p:nvPr/>
          </p:nvSpPr>
          <p:spPr bwMode="auto">
            <a:xfrm>
              <a:off x="1392" y="3405"/>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0" name="Group 11"/>
          <p:cNvGrpSpPr>
            <a:grpSpLocks/>
          </p:cNvGrpSpPr>
          <p:nvPr/>
        </p:nvGrpSpPr>
        <p:grpSpPr bwMode="auto">
          <a:xfrm>
            <a:off x="8286286" y="854384"/>
            <a:ext cx="2256248" cy="1160313"/>
            <a:chOff x="1392" y="3159"/>
            <a:chExt cx="1542" cy="793"/>
          </a:xfrm>
        </p:grpSpPr>
        <p:sp>
          <p:nvSpPr>
            <p:cNvPr id="57358"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Notes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Device_ID</a:t>
              </a:r>
            </a:p>
            <a:p>
              <a:r>
                <a:rPr lang="en-US" altLang="en-US" sz="2000" dirty="0">
                  <a:latin typeface="Arial" panose="020B0604020202020204" pitchFamily="34" charset="0"/>
                  <a:cs typeface="Arial" panose="020B0604020202020204" pitchFamily="34" charset="0"/>
                </a:rPr>
                <a:t>Note</a:t>
              </a:r>
            </a:p>
          </p:txBody>
        </p:sp>
        <p:sp>
          <p:nvSpPr>
            <p:cNvPr id="57359" name="Line 10"/>
            <p:cNvSpPr>
              <a:spLocks noChangeShapeType="1"/>
            </p:cNvSpPr>
            <p:nvPr/>
          </p:nvSpPr>
          <p:spPr bwMode="auto">
            <a:xfrm>
              <a:off x="1392" y="3406"/>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1" name="Group 11"/>
          <p:cNvGrpSpPr>
            <a:grpSpLocks/>
          </p:cNvGrpSpPr>
          <p:nvPr/>
        </p:nvGrpSpPr>
        <p:grpSpPr bwMode="auto">
          <a:xfrm>
            <a:off x="8289026" y="2427516"/>
            <a:ext cx="2256248" cy="1160314"/>
            <a:chOff x="1392" y="3159"/>
            <a:chExt cx="1542" cy="793"/>
          </a:xfrm>
        </p:grpSpPr>
        <p:sp>
          <p:nvSpPr>
            <p:cNvPr id="57356"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Manufacturers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ManufacturerID</a:t>
              </a:r>
            </a:p>
            <a:p>
              <a:r>
                <a:rPr lang="en-US" altLang="en-US" sz="2000" dirty="0">
                  <a:latin typeface="Arial" panose="020B0604020202020204" pitchFamily="34" charset="0"/>
                  <a:cs typeface="Arial" panose="020B0604020202020204" pitchFamily="34" charset="0"/>
                </a:rPr>
                <a:t>Manufacturer</a:t>
              </a:r>
            </a:p>
          </p:txBody>
        </p:sp>
        <p:sp>
          <p:nvSpPr>
            <p:cNvPr id="57357" name="Line 10"/>
            <p:cNvSpPr>
              <a:spLocks noChangeShapeType="1"/>
            </p:cNvSpPr>
            <p:nvPr/>
          </p:nvSpPr>
          <p:spPr bwMode="auto">
            <a:xfrm>
              <a:off x="1392" y="3399"/>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13" name="Elbow Connector 12"/>
          <p:cNvCxnSpPr>
            <a:cxnSpLocks noChangeShapeType="1"/>
            <a:stCxn id="57356" idx="1"/>
          </p:cNvCxnSpPr>
          <p:nvPr/>
        </p:nvCxnSpPr>
        <p:spPr bwMode="auto">
          <a:xfrm rot="10800000">
            <a:off x="6866788" y="2165347"/>
            <a:ext cx="1422239" cy="842327"/>
          </a:xfrm>
          <a:prstGeom prst="bentConnector3">
            <a:avLst>
              <a:gd name="adj1" fmla="val 50000"/>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nvGrpSpPr>
          <p:cNvPr id="23" name="Group 11"/>
          <p:cNvGrpSpPr>
            <a:grpSpLocks/>
          </p:cNvGrpSpPr>
          <p:nvPr/>
        </p:nvGrpSpPr>
        <p:grpSpPr bwMode="auto">
          <a:xfrm>
            <a:off x="8289026" y="4062471"/>
            <a:ext cx="2256248" cy="1160313"/>
            <a:chOff x="1392" y="3159"/>
            <a:chExt cx="1542" cy="793"/>
          </a:xfrm>
        </p:grpSpPr>
        <p:sp>
          <p:nvSpPr>
            <p:cNvPr id="24"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DeviceType</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Type_ID</a:t>
              </a:r>
            </a:p>
            <a:p>
              <a:r>
                <a:rPr lang="en-US" altLang="en-US" sz="2000" dirty="0">
                  <a:latin typeface="Arial" panose="020B0604020202020204" pitchFamily="34" charset="0"/>
                  <a:cs typeface="Arial" panose="020B0604020202020204" pitchFamily="34" charset="0"/>
                </a:rPr>
                <a:t>ComputerType</a:t>
              </a:r>
            </a:p>
          </p:txBody>
        </p:sp>
        <p:sp>
          <p:nvSpPr>
            <p:cNvPr id="25" name="Line 10"/>
            <p:cNvSpPr>
              <a:spLocks noChangeShapeType="1"/>
            </p:cNvSpPr>
            <p:nvPr/>
          </p:nvSpPr>
          <p:spPr bwMode="auto">
            <a:xfrm>
              <a:off x="1392" y="3417"/>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57344" name="Elbow Connector 57343"/>
          <p:cNvCxnSpPr>
            <a:cxnSpLocks/>
          </p:cNvCxnSpPr>
          <p:nvPr/>
        </p:nvCxnSpPr>
        <p:spPr>
          <a:xfrm rot="10800000">
            <a:off x="3807469" y="1514102"/>
            <a:ext cx="1700618" cy="150357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69" name="Straight Connector 57368"/>
          <p:cNvCxnSpPr>
            <a:cxnSpLocks/>
          </p:cNvCxnSpPr>
          <p:nvPr/>
        </p:nvCxnSpPr>
        <p:spPr>
          <a:xfrm flipH="1">
            <a:off x="6698512" y="1514102"/>
            <a:ext cx="15877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noChangeShapeType="1"/>
          </p:cNvCxnSpPr>
          <p:nvPr/>
        </p:nvCxnSpPr>
        <p:spPr bwMode="auto">
          <a:xfrm rot="10800000">
            <a:off x="6336145" y="2772759"/>
            <a:ext cx="2028569" cy="1948154"/>
          </a:xfrm>
          <a:prstGeom prst="bentConnector3">
            <a:avLst>
              <a:gd name="adj1" fmla="val 84773"/>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64"/>
          <p:cNvCxnSpPr>
            <a:cxnSpLocks/>
          </p:cNvCxnSpPr>
          <p:nvPr/>
        </p:nvCxnSpPr>
        <p:spPr>
          <a:xfrm flipH="1">
            <a:off x="1702524" y="4228852"/>
            <a:ext cx="1222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953" y="5127984"/>
            <a:ext cx="10801117" cy="1200329"/>
          </a:xfrm>
          <a:prstGeom prst="rect">
            <a:avLst/>
          </a:prstGeom>
          <a:noFill/>
        </p:spPr>
        <p:txBody>
          <a:bodyPr wrap="square" rtlCol="0">
            <a:spAutoFit/>
          </a:bodyPr>
          <a:lstStyle/>
          <a:p>
            <a:r>
              <a:rPr lang="en-US" sz="2400" dirty="0"/>
              <a:t>Primary Key within a table is the unique identifier</a:t>
            </a:r>
          </a:p>
          <a:p>
            <a:r>
              <a:rPr lang="en-US" sz="2400" dirty="0"/>
              <a:t>Primary Key within a relationship is the best describer of the connecting field</a:t>
            </a:r>
          </a:p>
          <a:p>
            <a:r>
              <a:rPr lang="en-US" sz="2400" dirty="0"/>
              <a:t>Foreign Key within a relationship connects Child table to Parent table</a:t>
            </a:r>
          </a:p>
        </p:txBody>
      </p:sp>
    </p:spTree>
    <p:extLst>
      <p:ext uri="{BB962C8B-B14F-4D97-AF65-F5344CB8AC3E}">
        <p14:creationId xmlns:p14="http://schemas.microsoft.com/office/powerpoint/2010/main" val="255581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Join Types</a:t>
            </a:r>
          </a:p>
        </p:txBody>
      </p:sp>
      <p:grpSp>
        <p:nvGrpSpPr>
          <p:cNvPr id="19" name="Group 18">
            <a:extLst>
              <a:ext uri="{FF2B5EF4-FFF2-40B4-BE49-F238E27FC236}">
                <a16:creationId xmlns:a16="http://schemas.microsoft.com/office/drawing/2014/main" id="{B7B7DD15-5246-4E67-AD10-DA7200E6AD57}"/>
              </a:ext>
            </a:extLst>
          </p:cNvPr>
          <p:cNvGrpSpPr/>
          <p:nvPr/>
        </p:nvGrpSpPr>
        <p:grpSpPr>
          <a:xfrm>
            <a:off x="1705206" y="753499"/>
            <a:ext cx="9822399" cy="5747213"/>
            <a:chOff x="1057934" y="207859"/>
            <a:chExt cx="10674895" cy="6676711"/>
          </a:xfrm>
        </p:grpSpPr>
        <p:sp>
          <p:nvSpPr>
            <p:cNvPr id="20" name="Rectangle 2">
              <a:extLst>
                <a:ext uri="{FF2B5EF4-FFF2-40B4-BE49-F238E27FC236}">
                  <a16:creationId xmlns:a16="http://schemas.microsoft.com/office/drawing/2014/main" id="{87F69853-FE72-42E4-A37B-5ADFAB008716}"/>
                </a:ext>
              </a:extLst>
            </p:cNvPr>
            <p:cNvSpPr>
              <a:spLocks noChangeArrowheads="1"/>
            </p:cNvSpPr>
            <p:nvPr/>
          </p:nvSpPr>
          <p:spPr bwMode="auto">
            <a:xfrm>
              <a:off x="3509882" y="207859"/>
              <a:ext cx="2059675"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Customers</a:t>
              </a:r>
            </a:p>
          </p:txBody>
        </p:sp>
        <p:sp>
          <p:nvSpPr>
            <p:cNvPr id="21" name="Rectangle 10">
              <a:extLst>
                <a:ext uri="{FF2B5EF4-FFF2-40B4-BE49-F238E27FC236}">
                  <a16:creationId xmlns:a16="http://schemas.microsoft.com/office/drawing/2014/main" id="{FFD9490B-3F99-487A-BF91-96B3AF62E5B8}"/>
                </a:ext>
              </a:extLst>
            </p:cNvPr>
            <p:cNvSpPr>
              <a:spLocks noChangeArrowheads="1"/>
            </p:cNvSpPr>
            <p:nvPr/>
          </p:nvSpPr>
          <p:spPr bwMode="auto">
            <a:xfrm>
              <a:off x="6944966" y="207859"/>
              <a:ext cx="1359164"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Orders</a:t>
              </a:r>
            </a:p>
          </p:txBody>
        </p:sp>
        <p:sp>
          <p:nvSpPr>
            <p:cNvPr id="23" name="Freeform 5">
              <a:extLst>
                <a:ext uri="{FF2B5EF4-FFF2-40B4-BE49-F238E27FC236}">
                  <a16:creationId xmlns:a16="http://schemas.microsoft.com/office/drawing/2014/main" id="{9AC919CB-7456-496D-81ED-71967384E0D9}"/>
                </a:ext>
              </a:extLst>
            </p:cNvPr>
            <p:cNvSpPr>
              <a:spLocks/>
            </p:cNvSpPr>
            <p:nvPr/>
          </p:nvSpPr>
          <p:spPr bwMode="auto">
            <a:xfrm>
              <a:off x="5475625" y="1436631"/>
              <a:ext cx="1094164" cy="302089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chemeClr val="tx1"/>
              </a:solidFill>
              <a:prstDash val="solid"/>
              <a:round/>
              <a:headEnd type="none" w="med" len="med"/>
              <a:tailEnd type="none" w="med" len="med"/>
            </a:ln>
          </p:spPr>
          <p:txBody>
            <a:bodyPr lIns="84268" tIns="42135" rIns="84268" bIns="42135"/>
            <a:lstStyle/>
            <a:p>
              <a:endParaRPr lang="en-US" sz="1659"/>
            </a:p>
          </p:txBody>
        </p:sp>
        <p:sp>
          <p:nvSpPr>
            <p:cNvPr id="24" name="Oval 3">
              <a:extLst>
                <a:ext uri="{FF2B5EF4-FFF2-40B4-BE49-F238E27FC236}">
                  <a16:creationId xmlns:a16="http://schemas.microsoft.com/office/drawing/2014/main" id="{2C277812-F370-406C-A5D8-058A5FC2A8A0}"/>
                </a:ext>
              </a:extLst>
            </p:cNvPr>
            <p:cNvSpPr>
              <a:spLocks noChangeArrowheads="1"/>
            </p:cNvSpPr>
            <p:nvPr/>
          </p:nvSpPr>
          <p:spPr bwMode="auto">
            <a:xfrm>
              <a:off x="2432203"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5" name="Oval 4">
              <a:extLst>
                <a:ext uri="{FF2B5EF4-FFF2-40B4-BE49-F238E27FC236}">
                  <a16:creationId xmlns:a16="http://schemas.microsoft.com/office/drawing/2014/main" id="{AC5DD4F5-106E-426B-90D6-C77AF608E29D}"/>
                </a:ext>
              </a:extLst>
            </p:cNvPr>
            <p:cNvSpPr>
              <a:spLocks noChangeArrowheads="1"/>
            </p:cNvSpPr>
            <p:nvPr/>
          </p:nvSpPr>
          <p:spPr bwMode="auto">
            <a:xfrm>
              <a:off x="5475624"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6" name="Rectangle 11">
              <a:extLst>
                <a:ext uri="{FF2B5EF4-FFF2-40B4-BE49-F238E27FC236}">
                  <a16:creationId xmlns:a16="http://schemas.microsoft.com/office/drawing/2014/main" id="{45E115C5-446A-4DEC-9533-FBCC0E86FE6F}"/>
                </a:ext>
              </a:extLst>
            </p:cNvPr>
            <p:cNvSpPr>
              <a:spLocks noChangeArrowheads="1"/>
            </p:cNvSpPr>
            <p:nvPr/>
          </p:nvSpPr>
          <p:spPr bwMode="auto">
            <a:xfrm>
              <a:off x="3796855" y="2240198"/>
              <a:ext cx="1192744"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Parent </a:t>
              </a:r>
            </a:p>
            <a:p>
              <a:pPr algn="ctr"/>
              <a:r>
                <a:rPr lang="en-US" altLang="en-US" sz="2800" b="1" dirty="0">
                  <a:solidFill>
                    <a:srgbClr val="000000"/>
                  </a:solidFill>
                  <a:latin typeface="Arial" panose="020B0604020202020204" pitchFamily="34" charset="0"/>
                </a:rPr>
                <a:t>Table</a:t>
              </a:r>
            </a:p>
          </p:txBody>
        </p:sp>
        <p:sp>
          <p:nvSpPr>
            <p:cNvPr id="27" name="Rectangle 12">
              <a:extLst>
                <a:ext uri="{FF2B5EF4-FFF2-40B4-BE49-F238E27FC236}">
                  <a16:creationId xmlns:a16="http://schemas.microsoft.com/office/drawing/2014/main" id="{2BD30280-CB25-4FB8-8C7E-220D12DCD7E0}"/>
                </a:ext>
              </a:extLst>
            </p:cNvPr>
            <p:cNvSpPr>
              <a:spLocks noChangeArrowheads="1"/>
            </p:cNvSpPr>
            <p:nvPr/>
          </p:nvSpPr>
          <p:spPr bwMode="auto">
            <a:xfrm>
              <a:off x="7371883" y="2240198"/>
              <a:ext cx="932247"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Child</a:t>
              </a:r>
            </a:p>
            <a:p>
              <a:pPr algn="ctr"/>
              <a:r>
                <a:rPr lang="en-US" altLang="en-US" sz="2800" b="1" dirty="0">
                  <a:solidFill>
                    <a:srgbClr val="000000"/>
                  </a:solidFill>
                  <a:latin typeface="Arial" panose="020B0604020202020204" pitchFamily="34" charset="0"/>
                </a:rPr>
                <a:t>Table</a:t>
              </a:r>
            </a:p>
          </p:txBody>
        </p:sp>
        <p:sp>
          <p:nvSpPr>
            <p:cNvPr id="28" name="Rectangle 13">
              <a:extLst>
                <a:ext uri="{FF2B5EF4-FFF2-40B4-BE49-F238E27FC236}">
                  <a16:creationId xmlns:a16="http://schemas.microsoft.com/office/drawing/2014/main" id="{D21BEABE-649C-476A-A932-AC1DACCB3976}"/>
                </a:ext>
              </a:extLst>
            </p:cNvPr>
            <p:cNvSpPr>
              <a:spLocks noChangeArrowheads="1"/>
            </p:cNvSpPr>
            <p:nvPr/>
          </p:nvSpPr>
          <p:spPr bwMode="auto">
            <a:xfrm>
              <a:off x="1057934" y="4982763"/>
              <a:ext cx="2144704"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Left Outer</a:t>
              </a:r>
            </a:p>
            <a:p>
              <a:pPr algn="ctr"/>
              <a:r>
                <a:rPr lang="en-US" altLang="en-US" sz="1567" dirty="0">
                  <a:solidFill>
                    <a:srgbClr val="000000"/>
                  </a:solidFill>
                  <a:latin typeface="Arial" panose="020B0604020202020204" pitchFamily="34" charset="0"/>
                </a:rPr>
                <a:t>All Customers</a:t>
              </a:r>
            </a:p>
            <a:p>
              <a:pPr algn="ctr"/>
              <a:r>
                <a:rPr lang="en-US" altLang="en-US" sz="1567" dirty="0">
                  <a:solidFill>
                    <a:srgbClr val="000000"/>
                  </a:solidFill>
                  <a:latin typeface="Arial" panose="020B0604020202020204" pitchFamily="34" charset="0"/>
                </a:rPr>
                <a:t>with or without an Order</a:t>
              </a:r>
              <a:endParaRPr lang="en-US" altLang="en-US" sz="1936" dirty="0">
                <a:solidFill>
                  <a:srgbClr val="000000"/>
                </a:solidFill>
                <a:latin typeface="Arial" panose="020B0604020202020204" pitchFamily="34" charset="0"/>
              </a:endParaRPr>
            </a:p>
          </p:txBody>
        </p:sp>
        <p:sp>
          <p:nvSpPr>
            <p:cNvPr id="29" name="Rectangle 14">
              <a:extLst>
                <a:ext uri="{FF2B5EF4-FFF2-40B4-BE49-F238E27FC236}">
                  <a16:creationId xmlns:a16="http://schemas.microsoft.com/office/drawing/2014/main" id="{84A1C332-1E7C-4B50-94CD-9512F13A3DDD}"/>
                </a:ext>
              </a:extLst>
            </p:cNvPr>
            <p:cNvSpPr>
              <a:spLocks noChangeArrowheads="1"/>
            </p:cNvSpPr>
            <p:nvPr/>
          </p:nvSpPr>
          <p:spPr bwMode="auto">
            <a:xfrm>
              <a:off x="4989599" y="5594745"/>
              <a:ext cx="2142960"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Inner</a:t>
              </a:r>
            </a:p>
            <a:p>
              <a:pPr algn="ctr"/>
              <a:r>
                <a:rPr lang="en-US" altLang="en-US" sz="1567" dirty="0">
                  <a:solidFill>
                    <a:srgbClr val="000000"/>
                  </a:solidFill>
                  <a:latin typeface="Arial" panose="020B0604020202020204" pitchFamily="34" charset="0"/>
                </a:rPr>
                <a:t>Only Customers who have placed Orders</a:t>
              </a:r>
              <a:endParaRPr lang="en-US" altLang="en-US" sz="1936" dirty="0">
                <a:solidFill>
                  <a:srgbClr val="000000"/>
                </a:solidFill>
                <a:latin typeface="Arial" panose="020B0604020202020204" pitchFamily="34" charset="0"/>
              </a:endParaRPr>
            </a:p>
          </p:txBody>
        </p:sp>
        <p:sp>
          <p:nvSpPr>
            <p:cNvPr id="30" name="Rectangle 15">
              <a:extLst>
                <a:ext uri="{FF2B5EF4-FFF2-40B4-BE49-F238E27FC236}">
                  <a16:creationId xmlns:a16="http://schemas.microsoft.com/office/drawing/2014/main" id="{6CE3D89F-8C2B-4E7D-B176-CAA323C59280}"/>
                </a:ext>
              </a:extLst>
            </p:cNvPr>
            <p:cNvSpPr>
              <a:spLocks noChangeArrowheads="1"/>
            </p:cNvSpPr>
            <p:nvPr/>
          </p:nvSpPr>
          <p:spPr bwMode="auto">
            <a:xfrm>
              <a:off x="9141383" y="4982763"/>
              <a:ext cx="2591446"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Right Outer</a:t>
              </a:r>
            </a:p>
            <a:p>
              <a:pPr algn="ctr"/>
              <a:r>
                <a:rPr lang="en-US" altLang="en-US" sz="1567" dirty="0">
                  <a:solidFill>
                    <a:srgbClr val="000000"/>
                  </a:solidFill>
                  <a:latin typeface="Arial" panose="020B0604020202020204" pitchFamily="34" charset="0"/>
                </a:rPr>
                <a:t>Orders</a:t>
              </a:r>
            </a:p>
            <a:p>
              <a:pPr algn="ctr"/>
              <a:r>
                <a:rPr lang="en-US" altLang="en-US" sz="1567" dirty="0">
                  <a:solidFill>
                    <a:srgbClr val="000000"/>
                  </a:solidFill>
                  <a:latin typeface="Arial" panose="020B0604020202020204" pitchFamily="34" charset="0"/>
                </a:rPr>
                <a:t>with or without Customers</a:t>
              </a:r>
              <a:endParaRPr lang="en-US" altLang="en-US" sz="1936" dirty="0">
                <a:solidFill>
                  <a:srgbClr val="000000"/>
                </a:solidFill>
                <a:latin typeface="Arial" panose="020B0604020202020204" pitchFamily="34" charset="0"/>
              </a:endParaRPr>
            </a:p>
          </p:txBody>
        </p:sp>
        <p:sp>
          <p:nvSpPr>
            <p:cNvPr id="31" name="Line 16">
              <a:extLst>
                <a:ext uri="{FF2B5EF4-FFF2-40B4-BE49-F238E27FC236}">
                  <a16:creationId xmlns:a16="http://schemas.microsoft.com/office/drawing/2014/main" id="{8F0AE36B-6BF4-49B1-ADD3-C041815D238E}"/>
                </a:ext>
              </a:extLst>
            </p:cNvPr>
            <p:cNvSpPr>
              <a:spLocks noChangeShapeType="1"/>
            </p:cNvSpPr>
            <p:nvPr/>
          </p:nvSpPr>
          <p:spPr bwMode="auto">
            <a:xfrm flipV="1">
              <a:off x="2604111" y="3436253"/>
              <a:ext cx="1192744" cy="1300133"/>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2" name="Line 18">
              <a:extLst>
                <a:ext uri="{FF2B5EF4-FFF2-40B4-BE49-F238E27FC236}">
                  <a16:creationId xmlns:a16="http://schemas.microsoft.com/office/drawing/2014/main" id="{4A04EFBC-7118-47D3-A26F-644C7F86F326}"/>
                </a:ext>
              </a:extLst>
            </p:cNvPr>
            <p:cNvSpPr>
              <a:spLocks noChangeShapeType="1"/>
            </p:cNvSpPr>
            <p:nvPr/>
          </p:nvSpPr>
          <p:spPr bwMode="auto">
            <a:xfrm flipV="1">
              <a:off x="6006126" y="3971776"/>
              <a:ext cx="2" cy="1609998"/>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3" name="Line 20">
              <a:extLst>
                <a:ext uri="{FF2B5EF4-FFF2-40B4-BE49-F238E27FC236}">
                  <a16:creationId xmlns:a16="http://schemas.microsoft.com/office/drawing/2014/main" id="{04E34CFB-DBED-4E8E-8C14-075385E1EBA3}"/>
                </a:ext>
              </a:extLst>
            </p:cNvPr>
            <p:cNvSpPr>
              <a:spLocks noChangeShapeType="1"/>
            </p:cNvSpPr>
            <p:nvPr/>
          </p:nvSpPr>
          <p:spPr bwMode="auto">
            <a:xfrm flipH="1" flipV="1">
              <a:off x="8419575" y="3614760"/>
              <a:ext cx="1443616" cy="1224367"/>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grpSp>
    </p:spTree>
    <p:extLst>
      <p:ext uri="{BB962C8B-B14F-4D97-AF65-F5344CB8AC3E}">
        <p14:creationId xmlns:p14="http://schemas.microsoft.com/office/powerpoint/2010/main" val="30604462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bwMode="auto">
          <a:xfrm flipV="1">
            <a:off x="1602956" y="4032261"/>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bwMode="auto">
          <a:xfrm>
            <a:off x="2561778" y="2232827"/>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602140" y="3767731"/>
            <a:ext cx="3389564" cy="2165172"/>
            <a:chOff x="6938802" y="4903171"/>
            <a:chExt cx="2730323" cy="1729498"/>
          </a:xfrm>
        </p:grpSpPr>
        <p:sp>
          <p:nvSpPr>
            <p:cNvPr id="14" name="Freeform 5"/>
            <p:cNvSpPr>
              <a:spLocks/>
            </p:cNvSpPr>
            <p:nvPr/>
          </p:nvSpPr>
          <p:spPr bwMode="auto">
            <a:xfrm>
              <a:off x="8062536" y="5138745"/>
              <a:ext cx="48285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sp>
          <p:nvSpPr>
            <p:cNvPr id="60420" name="Oval 3"/>
            <p:cNvSpPr>
              <a:spLocks noChangeArrowheads="1"/>
            </p:cNvSpPr>
            <p:nvPr/>
          </p:nvSpPr>
          <p:spPr bwMode="auto">
            <a:xfrm>
              <a:off x="6938802"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60421" name="Oval 4"/>
            <p:cNvSpPr>
              <a:spLocks noChangeArrowheads="1"/>
            </p:cNvSpPr>
            <p:nvPr/>
          </p:nvSpPr>
          <p:spPr bwMode="auto">
            <a:xfrm>
              <a:off x="8062536"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042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8599" y="3226560"/>
            <a:ext cx="3326010" cy="270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1324999"/>
            <a:ext cx="3302433"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873" y="3402737"/>
            <a:ext cx="3210252"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Box 8"/>
          <p:cNvSpPr txBox="1">
            <a:spLocks noChangeArrowheads="1"/>
          </p:cNvSpPr>
          <p:nvPr/>
        </p:nvSpPr>
        <p:spPr bwMode="auto">
          <a:xfrm>
            <a:off x="289329" y="91969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0426" name="TextBox 14"/>
          <p:cNvSpPr txBox="1">
            <a:spLocks noChangeArrowheads="1"/>
          </p:cNvSpPr>
          <p:nvPr/>
        </p:nvSpPr>
        <p:spPr bwMode="auto">
          <a:xfrm>
            <a:off x="358101" y="295646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Inner Joins</a:t>
            </a:r>
          </a:p>
        </p:txBody>
      </p:sp>
      <p:pic>
        <p:nvPicPr>
          <p:cNvPr id="3" name="Picture 2"/>
          <p:cNvPicPr>
            <a:picLocks noChangeAspect="1"/>
          </p:cNvPicPr>
          <p:nvPr/>
        </p:nvPicPr>
        <p:blipFill>
          <a:blip r:embed="rId5"/>
          <a:stretch>
            <a:fillRect/>
          </a:stretch>
        </p:blipFill>
        <p:spPr>
          <a:xfrm>
            <a:off x="4967411" y="942054"/>
            <a:ext cx="6400800" cy="1790700"/>
          </a:xfrm>
          <a:prstGeom prst="rect">
            <a:avLst/>
          </a:prstGeom>
        </p:spPr>
      </p:pic>
    </p:spTree>
    <p:extLst>
      <p:ext uri="{BB962C8B-B14F-4D97-AF65-F5344CB8AC3E}">
        <p14:creationId xmlns:p14="http://schemas.microsoft.com/office/powerpoint/2010/main" val="369961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bwMode="auto">
          <a:xfrm flipV="1">
            <a:off x="1607775" y="4033265"/>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bwMode="auto">
          <a:xfrm>
            <a:off x="2566597" y="2233831"/>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444167" y="3730096"/>
            <a:ext cx="3434803" cy="2205534"/>
            <a:chOff x="6728101" y="4860738"/>
            <a:chExt cx="2730324" cy="1728035"/>
          </a:xfrm>
        </p:grpSpPr>
        <p:sp>
          <p:nvSpPr>
            <p:cNvPr id="7" name="Oval 3"/>
            <p:cNvSpPr>
              <a:spLocks noChangeArrowheads="1"/>
            </p:cNvSpPr>
            <p:nvPr/>
          </p:nvSpPr>
          <p:spPr bwMode="auto">
            <a:xfrm>
              <a:off x="6728101" y="4860738"/>
              <a:ext cx="1606589" cy="1728035"/>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61444" name="Oval 4"/>
            <p:cNvSpPr>
              <a:spLocks noChangeArrowheads="1"/>
            </p:cNvSpPr>
            <p:nvPr/>
          </p:nvSpPr>
          <p:spPr bwMode="auto">
            <a:xfrm>
              <a:off x="7851836" y="4860738"/>
              <a:ext cx="1606589" cy="172803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144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045" y="1372826"/>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3477633"/>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8"/>
          <p:cNvSpPr txBox="1">
            <a:spLocks noChangeArrowheads="1"/>
          </p:cNvSpPr>
          <p:nvPr/>
        </p:nvSpPr>
        <p:spPr bwMode="auto">
          <a:xfrm>
            <a:off x="293273" y="967521"/>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1448" name="TextBox 14"/>
          <p:cNvSpPr txBox="1">
            <a:spLocks noChangeArrowheads="1"/>
          </p:cNvSpPr>
          <p:nvPr/>
        </p:nvSpPr>
        <p:spPr bwMode="auto">
          <a:xfrm>
            <a:off x="289329" y="3031359"/>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pic>
        <p:nvPicPr>
          <p:cNvPr id="6144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9421" y="3125272"/>
            <a:ext cx="3324915" cy="274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Left Outer Joins</a:t>
            </a:r>
          </a:p>
        </p:txBody>
      </p:sp>
      <p:pic>
        <p:nvPicPr>
          <p:cNvPr id="3" name="Picture 2"/>
          <p:cNvPicPr>
            <a:picLocks noChangeAspect="1"/>
          </p:cNvPicPr>
          <p:nvPr/>
        </p:nvPicPr>
        <p:blipFill>
          <a:blip r:embed="rId5"/>
          <a:stretch>
            <a:fillRect/>
          </a:stretch>
        </p:blipFill>
        <p:spPr>
          <a:xfrm>
            <a:off x="4886127" y="930693"/>
            <a:ext cx="6591300" cy="1771650"/>
          </a:xfrm>
          <a:prstGeom prst="rect">
            <a:avLst/>
          </a:prstGeom>
        </p:spPr>
      </p:pic>
    </p:spTree>
    <p:extLst>
      <p:ext uri="{BB962C8B-B14F-4D97-AF65-F5344CB8AC3E}">
        <p14:creationId xmlns:p14="http://schemas.microsoft.com/office/powerpoint/2010/main" val="10524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54ED-C5F5-4CD6-A8C7-721903AB4112}"/>
              </a:ext>
            </a:extLst>
          </p:cNvPr>
          <p:cNvSpPr>
            <a:spLocks noGrp="1"/>
          </p:cNvSpPr>
          <p:nvPr>
            <p:ph type="title"/>
          </p:nvPr>
        </p:nvSpPr>
        <p:spPr/>
        <p:txBody>
          <a:bodyPr/>
          <a:lstStyle/>
          <a:p>
            <a:r>
              <a:rPr lang="en-US" dirty="0"/>
              <a:t>Client/Server Architecture</a:t>
            </a:r>
          </a:p>
        </p:txBody>
      </p:sp>
      <p:pic>
        <p:nvPicPr>
          <p:cNvPr id="3" name="Picture 2">
            <a:extLst>
              <a:ext uri="{FF2B5EF4-FFF2-40B4-BE49-F238E27FC236}">
                <a16:creationId xmlns:a16="http://schemas.microsoft.com/office/drawing/2014/main" id="{5383351F-04BE-421D-8968-25A57C3361E5}"/>
              </a:ext>
            </a:extLst>
          </p:cNvPr>
          <p:cNvPicPr>
            <a:picLocks noChangeAspect="1"/>
          </p:cNvPicPr>
          <p:nvPr/>
        </p:nvPicPr>
        <p:blipFill>
          <a:blip r:embed="rId2"/>
          <a:stretch>
            <a:fillRect/>
          </a:stretch>
        </p:blipFill>
        <p:spPr>
          <a:xfrm>
            <a:off x="284465" y="1240046"/>
            <a:ext cx="4451758" cy="3845908"/>
          </a:xfrm>
          <a:prstGeom prst="rect">
            <a:avLst/>
          </a:prstGeom>
          <a:ln w="19050">
            <a:solidFill>
              <a:srgbClr val="000000"/>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453331BC-4F33-4A3F-8404-F6CD2AD22AD5}"/>
              </a:ext>
            </a:extLst>
          </p:cNvPr>
          <p:cNvGrpSpPr/>
          <p:nvPr/>
        </p:nvGrpSpPr>
        <p:grpSpPr>
          <a:xfrm>
            <a:off x="7455777" y="1240046"/>
            <a:ext cx="4451758" cy="3845908"/>
            <a:chOff x="7063530" y="1581970"/>
            <a:chExt cx="4451758" cy="3845908"/>
          </a:xfrm>
        </p:grpSpPr>
        <p:sp>
          <p:nvSpPr>
            <p:cNvPr id="4" name="Title 1">
              <a:extLst>
                <a:ext uri="{FF2B5EF4-FFF2-40B4-BE49-F238E27FC236}">
                  <a16:creationId xmlns:a16="http://schemas.microsoft.com/office/drawing/2014/main" id="{389D918F-A8A5-4CF4-8993-695D175A9ED7}"/>
                </a:ext>
              </a:extLst>
            </p:cNvPr>
            <p:cNvSpPr txBox="1">
              <a:spLocks/>
            </p:cNvSpPr>
            <p:nvPr/>
          </p:nvSpPr>
          <p:spPr>
            <a:xfrm>
              <a:off x="7604192" y="4797269"/>
              <a:ext cx="3667252"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5" name="Rounded Rectangle 3">
              <a:extLst>
                <a:ext uri="{FF2B5EF4-FFF2-40B4-BE49-F238E27FC236}">
                  <a16:creationId xmlns:a16="http://schemas.microsoft.com/office/drawing/2014/main" id="{030D37F1-B6A9-4B08-97F7-227B5F7A2370}"/>
                </a:ext>
              </a:extLst>
            </p:cNvPr>
            <p:cNvSpPr/>
            <p:nvPr/>
          </p:nvSpPr>
          <p:spPr>
            <a:xfrm>
              <a:off x="7264589" y="1912597"/>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67B7C5AA-E31B-47AB-97CC-D66C271BD9B4}"/>
                </a:ext>
              </a:extLst>
            </p:cNvPr>
            <p:cNvSpPr/>
            <p:nvPr/>
          </p:nvSpPr>
          <p:spPr>
            <a:xfrm>
              <a:off x="8304310" y="216597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7" name="Rectangle 6">
              <a:extLst>
                <a:ext uri="{FF2B5EF4-FFF2-40B4-BE49-F238E27FC236}">
                  <a16:creationId xmlns:a16="http://schemas.microsoft.com/office/drawing/2014/main" id="{3A3D6747-7652-4821-8BEC-C7CA2ECCA348}"/>
                </a:ext>
              </a:extLst>
            </p:cNvPr>
            <p:cNvSpPr/>
            <p:nvPr/>
          </p:nvSpPr>
          <p:spPr>
            <a:xfrm>
              <a:off x="8298500" y="3389651"/>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8" name="Rectangle 7">
              <a:extLst>
                <a:ext uri="{FF2B5EF4-FFF2-40B4-BE49-F238E27FC236}">
                  <a16:creationId xmlns:a16="http://schemas.microsoft.com/office/drawing/2014/main" id="{07659A26-64A1-4FB4-9EDD-FBDF9DE59D8C}"/>
                </a:ext>
              </a:extLst>
            </p:cNvPr>
            <p:cNvSpPr/>
            <p:nvPr/>
          </p:nvSpPr>
          <p:spPr>
            <a:xfrm rot="16200000">
              <a:off x="6702824" y="3005334"/>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9" name="Rectangle 8">
              <a:extLst>
                <a:ext uri="{FF2B5EF4-FFF2-40B4-BE49-F238E27FC236}">
                  <a16:creationId xmlns:a16="http://schemas.microsoft.com/office/drawing/2014/main" id="{BE1409D5-6142-4A82-9C0B-85E4C0D2CB22}"/>
                </a:ext>
              </a:extLst>
            </p:cNvPr>
            <p:cNvSpPr/>
            <p:nvPr/>
          </p:nvSpPr>
          <p:spPr>
            <a:xfrm>
              <a:off x="7063530" y="1581970"/>
              <a:ext cx="4451758" cy="3845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7EB2E621-805C-4E0E-9FE5-11CE7C1D848F}"/>
              </a:ext>
            </a:extLst>
          </p:cNvPr>
          <p:cNvSpPr txBox="1">
            <a:spLocks/>
          </p:cNvSpPr>
          <p:nvPr/>
        </p:nvSpPr>
        <p:spPr>
          <a:xfrm>
            <a:off x="1918920"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Client</a:t>
            </a:r>
          </a:p>
        </p:txBody>
      </p:sp>
      <p:sp>
        <p:nvSpPr>
          <p:cNvPr id="12" name="Title 1">
            <a:extLst>
              <a:ext uri="{FF2B5EF4-FFF2-40B4-BE49-F238E27FC236}">
                <a16:creationId xmlns:a16="http://schemas.microsoft.com/office/drawing/2014/main" id="{D0547ACA-601A-4A16-A39A-F23646E37255}"/>
              </a:ext>
            </a:extLst>
          </p:cNvPr>
          <p:cNvSpPr txBox="1">
            <a:spLocks/>
          </p:cNvSpPr>
          <p:nvPr/>
        </p:nvSpPr>
        <p:spPr>
          <a:xfrm>
            <a:off x="9238641"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Server</a:t>
            </a:r>
          </a:p>
        </p:txBody>
      </p:sp>
      <p:sp>
        <p:nvSpPr>
          <p:cNvPr id="13" name="Arrow: Right 12">
            <a:extLst>
              <a:ext uri="{FF2B5EF4-FFF2-40B4-BE49-F238E27FC236}">
                <a16:creationId xmlns:a16="http://schemas.microsoft.com/office/drawing/2014/main" id="{1A60DAE8-3975-4DCB-B5E0-7173B9B1EEA2}"/>
              </a:ext>
            </a:extLst>
          </p:cNvPr>
          <p:cNvSpPr/>
          <p:nvPr/>
        </p:nvSpPr>
        <p:spPr>
          <a:xfrm>
            <a:off x="4944995" y="1824050"/>
            <a:ext cx="2302009"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A7F609A-CCDF-4AAA-AAB5-4B29EC707270}"/>
              </a:ext>
            </a:extLst>
          </p:cNvPr>
          <p:cNvSpPr txBox="1">
            <a:spLocks/>
          </p:cNvSpPr>
          <p:nvPr/>
        </p:nvSpPr>
        <p:spPr>
          <a:xfrm>
            <a:off x="5228256" y="1871040"/>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Requests Data</a:t>
            </a:r>
          </a:p>
        </p:txBody>
      </p:sp>
      <p:sp>
        <p:nvSpPr>
          <p:cNvPr id="15" name="Arrow: Right 14">
            <a:extLst>
              <a:ext uri="{FF2B5EF4-FFF2-40B4-BE49-F238E27FC236}">
                <a16:creationId xmlns:a16="http://schemas.microsoft.com/office/drawing/2014/main" id="{80C6B6D3-30C6-4667-B8D9-780B510FC17E}"/>
              </a:ext>
            </a:extLst>
          </p:cNvPr>
          <p:cNvSpPr/>
          <p:nvPr/>
        </p:nvSpPr>
        <p:spPr>
          <a:xfrm rot="10800000">
            <a:off x="4947230" y="3581544"/>
            <a:ext cx="2299773"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003BF82-32B4-44BA-9AD1-6BC00CB3FE91}"/>
              </a:ext>
            </a:extLst>
          </p:cNvPr>
          <p:cNvSpPr txBox="1">
            <a:spLocks/>
          </p:cNvSpPr>
          <p:nvPr/>
        </p:nvSpPr>
        <p:spPr>
          <a:xfrm>
            <a:off x="5440959" y="3645312"/>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Provides Data</a:t>
            </a:r>
          </a:p>
        </p:txBody>
      </p:sp>
    </p:spTree>
    <p:extLst>
      <p:ext uri="{BB962C8B-B14F-4D97-AF65-F5344CB8AC3E}">
        <p14:creationId xmlns:p14="http://schemas.microsoft.com/office/powerpoint/2010/main" val="2931564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p:nvPr/>
        </p:nvCxnSpPr>
        <p:spPr bwMode="auto">
          <a:xfrm flipV="1">
            <a:off x="1601477" y="3901183"/>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bwMode="auto">
          <a:xfrm>
            <a:off x="2560299" y="2101749"/>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6246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272" y="1301063"/>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72" y="3378801"/>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8"/>
          <p:cNvSpPr txBox="1">
            <a:spLocks noChangeArrowheads="1"/>
          </p:cNvSpPr>
          <p:nvPr/>
        </p:nvSpPr>
        <p:spPr bwMode="auto">
          <a:xfrm>
            <a:off x="319500" y="895758"/>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2472" name="TextBox 14"/>
          <p:cNvSpPr txBox="1">
            <a:spLocks noChangeArrowheads="1"/>
          </p:cNvSpPr>
          <p:nvPr/>
        </p:nvSpPr>
        <p:spPr bwMode="auto">
          <a:xfrm>
            <a:off x="319500" y="2932527"/>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2" name="Group 1"/>
          <p:cNvGrpSpPr/>
          <p:nvPr/>
        </p:nvGrpSpPr>
        <p:grpSpPr>
          <a:xfrm>
            <a:off x="8551817" y="3694307"/>
            <a:ext cx="3387636" cy="2183979"/>
            <a:chOff x="6471587" y="5077345"/>
            <a:chExt cx="2730324" cy="1729498"/>
          </a:xfrm>
          <a:solidFill>
            <a:schemeClr val="accent4">
              <a:lumMod val="75000"/>
            </a:schemeClr>
          </a:solidFill>
        </p:grpSpPr>
        <p:sp>
          <p:nvSpPr>
            <p:cNvPr id="62467" name="Oval 3"/>
            <p:cNvSpPr>
              <a:spLocks noChangeArrowheads="1"/>
            </p:cNvSpPr>
            <p:nvPr/>
          </p:nvSpPr>
          <p:spPr bwMode="auto">
            <a:xfrm>
              <a:off x="6471587" y="5077345"/>
              <a:ext cx="1606589" cy="1729498"/>
            </a:xfrm>
            <a:prstGeom prst="ellipse">
              <a:avLst/>
            </a:prstGeom>
            <a:solidFill>
              <a:schemeClr val="bg1"/>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8"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pic>
        <p:nvPicPr>
          <p:cNvPr id="6247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5933" y="3213047"/>
            <a:ext cx="3211806" cy="29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Right Outer Joins</a:t>
            </a:r>
          </a:p>
        </p:txBody>
      </p:sp>
      <p:pic>
        <p:nvPicPr>
          <p:cNvPr id="4" name="Picture 3">
            <a:extLst>
              <a:ext uri="{FF2B5EF4-FFF2-40B4-BE49-F238E27FC236}">
                <a16:creationId xmlns:a16="http://schemas.microsoft.com/office/drawing/2014/main" id="{68620039-141F-4A88-BCEF-E3B6648E2ADD}"/>
              </a:ext>
            </a:extLst>
          </p:cNvPr>
          <p:cNvPicPr>
            <a:picLocks noChangeAspect="1"/>
          </p:cNvPicPr>
          <p:nvPr/>
        </p:nvPicPr>
        <p:blipFill>
          <a:blip r:embed="rId5"/>
          <a:stretch>
            <a:fillRect/>
          </a:stretch>
        </p:blipFill>
        <p:spPr>
          <a:xfrm>
            <a:off x="4991741" y="953724"/>
            <a:ext cx="6369331" cy="1703191"/>
          </a:xfrm>
          <a:prstGeom prst="rect">
            <a:avLst/>
          </a:prstGeom>
        </p:spPr>
      </p:pic>
    </p:spTree>
    <p:extLst>
      <p:ext uri="{BB962C8B-B14F-4D97-AF65-F5344CB8AC3E}">
        <p14:creationId xmlns:p14="http://schemas.microsoft.com/office/powerpoint/2010/main" val="3986297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bwMode="auto">
          <a:xfrm flipV="1">
            <a:off x="1571305" y="4044739"/>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p:cNvCxnSpPr/>
          <p:nvPr/>
        </p:nvCxnSpPr>
        <p:spPr bwMode="auto">
          <a:xfrm>
            <a:off x="2530127" y="2245305"/>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00" y="1444619"/>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0" y="3522357"/>
            <a:ext cx="3088137" cy="28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289328" y="103931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7" name="TextBox 14"/>
          <p:cNvSpPr txBox="1">
            <a:spLocks noChangeArrowheads="1"/>
          </p:cNvSpPr>
          <p:nvPr/>
        </p:nvSpPr>
        <p:spPr bwMode="auto">
          <a:xfrm>
            <a:off x="289328" y="307608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8" name="Group 7"/>
          <p:cNvGrpSpPr/>
          <p:nvPr/>
        </p:nvGrpSpPr>
        <p:grpSpPr>
          <a:xfrm>
            <a:off x="8551817" y="3694307"/>
            <a:ext cx="3387636" cy="2183979"/>
            <a:chOff x="6471587" y="5077345"/>
            <a:chExt cx="2730324" cy="1729498"/>
          </a:xfrm>
          <a:solidFill>
            <a:schemeClr val="accent4">
              <a:lumMod val="75000"/>
            </a:schemeClr>
          </a:solidFill>
        </p:grpSpPr>
        <p:sp>
          <p:nvSpPr>
            <p:cNvPr id="9" name="Oval 3"/>
            <p:cNvSpPr>
              <a:spLocks noChangeArrowheads="1"/>
            </p:cNvSpPr>
            <p:nvPr/>
          </p:nvSpPr>
          <p:spPr bwMode="auto">
            <a:xfrm>
              <a:off x="6471587" y="5077345"/>
              <a:ext cx="1606589" cy="1729498"/>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10"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Full Outer Joins</a:t>
            </a:r>
          </a:p>
        </p:txBody>
      </p:sp>
      <p:pic>
        <p:nvPicPr>
          <p:cNvPr id="17" name="Picture 16"/>
          <p:cNvPicPr>
            <a:picLocks noChangeAspect="1"/>
          </p:cNvPicPr>
          <p:nvPr/>
        </p:nvPicPr>
        <p:blipFill>
          <a:blip r:embed="rId4"/>
          <a:stretch>
            <a:fillRect/>
          </a:stretch>
        </p:blipFill>
        <p:spPr>
          <a:xfrm>
            <a:off x="4769640" y="654635"/>
            <a:ext cx="6048375" cy="2152650"/>
          </a:xfrm>
          <a:prstGeom prst="rect">
            <a:avLst/>
          </a:prstGeom>
        </p:spPr>
      </p:pic>
      <p:pic>
        <p:nvPicPr>
          <p:cNvPr id="18" name="Picture 17"/>
          <p:cNvPicPr>
            <a:picLocks noChangeAspect="1"/>
          </p:cNvPicPr>
          <p:nvPr/>
        </p:nvPicPr>
        <p:blipFill>
          <a:blip r:embed="rId5"/>
          <a:stretch>
            <a:fillRect/>
          </a:stretch>
        </p:blipFill>
        <p:spPr>
          <a:xfrm>
            <a:off x="4528919" y="3171877"/>
            <a:ext cx="3605999" cy="2940815"/>
          </a:xfrm>
          <a:prstGeom prst="rect">
            <a:avLst/>
          </a:prstGeom>
        </p:spPr>
      </p:pic>
    </p:spTree>
    <p:extLst>
      <p:ext uri="{BB962C8B-B14F-4D97-AF65-F5344CB8AC3E}">
        <p14:creationId xmlns:p14="http://schemas.microsoft.com/office/powerpoint/2010/main" val="177811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1236" y="1106720"/>
            <a:ext cx="6164292" cy="391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6"/>
          <p:cNvSpPr>
            <a:spLocks noChangeArrowheads="1"/>
          </p:cNvSpPr>
          <p:nvPr/>
        </p:nvSpPr>
        <p:spPr bwMode="auto">
          <a:xfrm>
            <a:off x="2400484" y="5104854"/>
            <a:ext cx="7624170" cy="110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268" tIns="42135" rIns="84268" bIns="42135">
            <a:spAutoFit/>
          </a:bodyPr>
          <a:lstStyle>
            <a:lvl1pPr marL="341313" indent="-341313" defTabSz="865188">
              <a:defRPr sz="2400">
                <a:solidFill>
                  <a:schemeClr val="tx1"/>
                </a:solidFill>
                <a:latin typeface="Times New Roman" panose="02020603050405020304" pitchFamily="18" charset="0"/>
              </a:defRPr>
            </a:lvl1pPr>
            <a:lvl2pPr marL="742950" indent="-285750" defTabSz="865188">
              <a:defRPr sz="2400">
                <a:solidFill>
                  <a:schemeClr val="tx1"/>
                </a:solidFill>
                <a:latin typeface="Times New Roman" panose="02020603050405020304" pitchFamily="18" charset="0"/>
              </a:defRPr>
            </a:lvl2pPr>
            <a:lvl3pPr marL="1143000" indent="-228600" defTabSz="865188">
              <a:defRPr sz="2400">
                <a:solidFill>
                  <a:schemeClr val="tx1"/>
                </a:solidFill>
                <a:latin typeface="Times New Roman" panose="02020603050405020304" pitchFamily="18" charset="0"/>
              </a:defRPr>
            </a:lvl3pPr>
            <a:lvl4pPr marL="1600200" indent="-228600" defTabSz="865188">
              <a:defRPr sz="2400">
                <a:solidFill>
                  <a:schemeClr val="tx1"/>
                </a:solidFill>
                <a:latin typeface="Times New Roman" panose="02020603050405020304" pitchFamily="18" charset="0"/>
              </a:defRPr>
            </a:lvl4pPr>
            <a:lvl5pPr marL="2057400" indent="-228600" defTabSz="865188">
              <a:defRPr sz="2400">
                <a:solidFill>
                  <a:schemeClr val="tx1"/>
                </a:solidFill>
                <a:latin typeface="Times New Roman" panose="02020603050405020304" pitchFamily="18" charset="0"/>
              </a:defRPr>
            </a:lvl5pPr>
            <a:lvl6pPr marL="2514600" indent="-228600" defTabSz="8651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51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51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5188"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en-US" sz="2212" dirty="0"/>
              <a:t>Start with employee whose manager you want to find.</a:t>
            </a:r>
          </a:p>
          <a:p>
            <a:pPr>
              <a:buFont typeface="Arial" panose="020B0604020202020204" pitchFamily="34" charset="0"/>
              <a:buChar char="•"/>
            </a:pPr>
            <a:r>
              <a:rPr lang="en-US" altLang="en-US" sz="2212" dirty="0"/>
              <a:t>Observe the value in the mgrid column.</a:t>
            </a:r>
          </a:p>
          <a:p>
            <a:pPr>
              <a:buFont typeface="Arial" panose="020B0604020202020204" pitchFamily="34" charset="0"/>
              <a:buChar char="•"/>
            </a:pPr>
            <a:r>
              <a:rPr lang="en-US" altLang="en-US" sz="2212" dirty="0"/>
              <a:t>Locate the matching value in the empid column.</a:t>
            </a:r>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 Joins: Comparing data within a table</a:t>
            </a:r>
          </a:p>
        </p:txBody>
      </p:sp>
      <p:cxnSp>
        <p:nvCxnSpPr>
          <p:cNvPr id="6" name="Straight Arrow Connector 5"/>
          <p:cNvCxnSpPr/>
          <p:nvPr/>
        </p:nvCxnSpPr>
        <p:spPr bwMode="auto">
          <a:xfrm flipH="1" flipV="1">
            <a:off x="3274423" y="2293969"/>
            <a:ext cx="4535376" cy="1536551"/>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6112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3259" y="3375594"/>
            <a:ext cx="5552830" cy="298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Writing a Self Join</a:t>
            </a:r>
          </a:p>
        </p:txBody>
      </p:sp>
      <p:pic>
        <p:nvPicPr>
          <p:cNvPr id="2" name="Picture 1"/>
          <p:cNvPicPr>
            <a:picLocks noChangeAspect="1"/>
          </p:cNvPicPr>
          <p:nvPr/>
        </p:nvPicPr>
        <p:blipFill>
          <a:blip r:embed="rId3"/>
          <a:stretch>
            <a:fillRect/>
          </a:stretch>
        </p:blipFill>
        <p:spPr>
          <a:xfrm>
            <a:off x="1799041" y="944880"/>
            <a:ext cx="7953375" cy="2286000"/>
          </a:xfrm>
          <a:prstGeom prst="rect">
            <a:avLst/>
          </a:prstGeom>
        </p:spPr>
      </p:pic>
    </p:spTree>
    <p:extLst>
      <p:ext uri="{BB962C8B-B14F-4D97-AF65-F5344CB8AC3E}">
        <p14:creationId xmlns:p14="http://schemas.microsoft.com/office/powerpoint/2010/main" val="2786874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73E342-6C6B-47B8-B4B4-5B44DE13EAC4}"/>
              </a:ext>
            </a:extLst>
          </p:cNvPr>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Cross Joins</a:t>
            </a:r>
          </a:p>
        </p:txBody>
      </p:sp>
      <p:pic>
        <p:nvPicPr>
          <p:cNvPr id="5" name="Picture 4">
            <a:extLst>
              <a:ext uri="{FF2B5EF4-FFF2-40B4-BE49-F238E27FC236}">
                <a16:creationId xmlns:a16="http://schemas.microsoft.com/office/drawing/2014/main" id="{C9471E17-94D6-441C-815B-5A6B3C04F9C4}"/>
              </a:ext>
            </a:extLst>
          </p:cNvPr>
          <p:cNvPicPr>
            <a:picLocks noChangeAspect="1"/>
          </p:cNvPicPr>
          <p:nvPr/>
        </p:nvPicPr>
        <p:blipFill>
          <a:blip r:embed="rId2"/>
          <a:stretch>
            <a:fillRect/>
          </a:stretch>
        </p:blipFill>
        <p:spPr>
          <a:xfrm>
            <a:off x="6778428" y="325437"/>
            <a:ext cx="4943475" cy="5953125"/>
          </a:xfrm>
          <a:prstGeom prst="rect">
            <a:avLst/>
          </a:prstGeom>
        </p:spPr>
      </p:pic>
      <p:sp>
        <p:nvSpPr>
          <p:cNvPr id="6" name="TextBox 5">
            <a:extLst>
              <a:ext uri="{FF2B5EF4-FFF2-40B4-BE49-F238E27FC236}">
                <a16:creationId xmlns:a16="http://schemas.microsoft.com/office/drawing/2014/main" id="{2154AF28-1FCB-4567-88C3-0B1B2D665396}"/>
              </a:ext>
            </a:extLst>
          </p:cNvPr>
          <p:cNvSpPr txBox="1"/>
          <p:nvPr/>
        </p:nvSpPr>
        <p:spPr>
          <a:xfrm>
            <a:off x="174625" y="6278562"/>
            <a:ext cx="5921375"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5D7157AC-49E4-4492-A53B-7F7DF982650C}"/>
              </a:ext>
            </a:extLst>
          </p:cNvPr>
          <p:cNvPicPr>
            <a:picLocks noChangeAspect="1"/>
          </p:cNvPicPr>
          <p:nvPr/>
        </p:nvPicPr>
        <p:blipFill>
          <a:blip r:embed="rId3"/>
          <a:stretch>
            <a:fillRect/>
          </a:stretch>
        </p:blipFill>
        <p:spPr>
          <a:xfrm>
            <a:off x="174625" y="1193800"/>
            <a:ext cx="6192438" cy="4927600"/>
          </a:xfrm>
          <a:prstGeom prst="rect">
            <a:avLst/>
          </a:prstGeom>
        </p:spPr>
      </p:pic>
    </p:spTree>
    <p:extLst>
      <p:ext uri="{BB962C8B-B14F-4D97-AF65-F5344CB8AC3E}">
        <p14:creationId xmlns:p14="http://schemas.microsoft.com/office/powerpoint/2010/main" val="281098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6270" y="893395"/>
            <a:ext cx="11197590" cy="2693045"/>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400" b="1" dirty="0"/>
              <a:t>PRIMARY KEY</a:t>
            </a:r>
            <a:r>
              <a:rPr lang="en-US" sz="2400" dirty="0"/>
              <a:t> – Ensures that a column has a unique value for each record.</a:t>
            </a:r>
          </a:p>
          <a:p>
            <a:pPr marL="285750" indent="-285750">
              <a:spcAft>
                <a:spcPts val="600"/>
              </a:spcAft>
              <a:buFont typeface="Wingdings" panose="05000000000000000000" pitchFamily="2" charset="2"/>
              <a:buChar char="§"/>
            </a:pPr>
            <a:r>
              <a:rPr lang="en-US" sz="2400" b="1" dirty="0"/>
              <a:t>NOT NULL</a:t>
            </a:r>
            <a:r>
              <a:rPr lang="en-US" sz="2400" dirty="0"/>
              <a:t> – Enforces that every record has a value for the column</a:t>
            </a:r>
          </a:p>
          <a:p>
            <a:pPr marL="285750" indent="-285750">
              <a:spcAft>
                <a:spcPts val="600"/>
              </a:spcAft>
              <a:buFont typeface="Wingdings" panose="05000000000000000000" pitchFamily="2" charset="2"/>
              <a:buChar char="§"/>
            </a:pPr>
            <a:r>
              <a:rPr lang="en-US" sz="2400" b="1" dirty="0"/>
              <a:t>DEFAULT</a:t>
            </a:r>
            <a:r>
              <a:rPr lang="en-US" sz="2400" dirty="0"/>
              <a:t> – Specifies a value for the column when a value is not included</a:t>
            </a:r>
          </a:p>
          <a:p>
            <a:pPr marL="285750" indent="-285750">
              <a:spcAft>
                <a:spcPts val="600"/>
              </a:spcAft>
              <a:buFont typeface="Wingdings" panose="05000000000000000000" pitchFamily="2" charset="2"/>
              <a:buChar char="§"/>
            </a:pPr>
            <a:r>
              <a:rPr lang="en-US" sz="2400" b="1" dirty="0"/>
              <a:t>UNIQUE</a:t>
            </a:r>
            <a:r>
              <a:rPr lang="en-US" sz="2400" dirty="0"/>
              <a:t> – Enforces that each column uses distinct and unique values</a:t>
            </a:r>
          </a:p>
          <a:p>
            <a:pPr marL="285750" indent="-285750">
              <a:spcAft>
                <a:spcPts val="600"/>
              </a:spcAft>
              <a:buFont typeface="Wingdings" panose="05000000000000000000" pitchFamily="2" charset="2"/>
              <a:buChar char="§"/>
            </a:pPr>
            <a:r>
              <a:rPr lang="en-US" sz="2400" b="1" dirty="0"/>
              <a:t>CHECK</a:t>
            </a:r>
            <a:r>
              <a:rPr lang="en-US" sz="2400" dirty="0"/>
              <a:t> – Enforces specific rules that a column must follow</a:t>
            </a:r>
          </a:p>
          <a:p>
            <a:pPr marL="285750" indent="-285750">
              <a:spcAft>
                <a:spcPts val="600"/>
              </a:spcAft>
              <a:buFont typeface="Wingdings" panose="05000000000000000000" pitchFamily="2" charset="2"/>
              <a:buChar char="§"/>
            </a:pPr>
            <a:r>
              <a:rPr lang="en-US" sz="2400" b="1" dirty="0"/>
              <a:t>FOREIGN KEY </a:t>
            </a:r>
            <a:r>
              <a:rPr lang="en-US" sz="2400" dirty="0"/>
              <a:t>– Enforces the child relationship with a parent table</a:t>
            </a:r>
          </a:p>
        </p:txBody>
      </p:sp>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Constraints</a:t>
            </a:r>
          </a:p>
        </p:txBody>
      </p:sp>
      <p:pic>
        <p:nvPicPr>
          <p:cNvPr id="2" name="Picture 1"/>
          <p:cNvPicPr>
            <a:picLocks noChangeAspect="1"/>
          </p:cNvPicPr>
          <p:nvPr/>
        </p:nvPicPr>
        <p:blipFill>
          <a:blip r:embed="rId2"/>
          <a:stretch>
            <a:fillRect/>
          </a:stretch>
        </p:blipFill>
        <p:spPr>
          <a:xfrm>
            <a:off x="3392608" y="3586440"/>
            <a:ext cx="4451099" cy="2815411"/>
          </a:xfrm>
          <a:prstGeom prst="rect">
            <a:avLst/>
          </a:prstGeom>
        </p:spPr>
      </p:pic>
    </p:spTree>
    <p:extLst>
      <p:ext uri="{BB962C8B-B14F-4D97-AF65-F5344CB8AC3E}">
        <p14:creationId xmlns:p14="http://schemas.microsoft.com/office/powerpoint/2010/main" val="2537539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a CHECK constraint</a:t>
            </a:r>
          </a:p>
        </p:txBody>
      </p:sp>
      <p:pic>
        <p:nvPicPr>
          <p:cNvPr id="2" name="Picture 1"/>
          <p:cNvPicPr>
            <a:picLocks noChangeAspect="1"/>
          </p:cNvPicPr>
          <p:nvPr/>
        </p:nvPicPr>
        <p:blipFill>
          <a:blip r:embed="rId2"/>
          <a:stretch>
            <a:fillRect/>
          </a:stretch>
        </p:blipFill>
        <p:spPr>
          <a:xfrm>
            <a:off x="1704975" y="1314450"/>
            <a:ext cx="8782050" cy="4229100"/>
          </a:xfrm>
          <a:prstGeom prst="rect">
            <a:avLst/>
          </a:prstGeom>
        </p:spPr>
      </p:pic>
    </p:spTree>
    <p:extLst>
      <p:ext uri="{BB962C8B-B14F-4D97-AF65-F5344CB8AC3E}">
        <p14:creationId xmlns:p14="http://schemas.microsoft.com/office/powerpoint/2010/main" val="1439171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Foreign Key Constraints</a:t>
            </a:r>
          </a:p>
        </p:txBody>
      </p:sp>
      <p:pic>
        <p:nvPicPr>
          <p:cNvPr id="3" name="Picture 2"/>
          <p:cNvPicPr>
            <a:picLocks noChangeAspect="1"/>
          </p:cNvPicPr>
          <p:nvPr/>
        </p:nvPicPr>
        <p:blipFill>
          <a:blip r:embed="rId2"/>
          <a:stretch>
            <a:fillRect/>
          </a:stretch>
        </p:blipFill>
        <p:spPr>
          <a:xfrm>
            <a:off x="1549822" y="770277"/>
            <a:ext cx="9233337" cy="5647301"/>
          </a:xfrm>
          <a:prstGeom prst="rect">
            <a:avLst/>
          </a:prstGeom>
        </p:spPr>
      </p:pic>
    </p:spTree>
    <p:extLst>
      <p:ext uri="{BB962C8B-B14F-4D97-AF65-F5344CB8AC3E}">
        <p14:creationId xmlns:p14="http://schemas.microsoft.com/office/powerpoint/2010/main" val="36945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Tables</a:t>
            </a:r>
          </a:p>
        </p:txBody>
      </p:sp>
      <p:pic>
        <p:nvPicPr>
          <p:cNvPr id="3" name="Picture 2"/>
          <p:cNvPicPr>
            <a:picLocks noChangeAspect="1"/>
          </p:cNvPicPr>
          <p:nvPr/>
        </p:nvPicPr>
        <p:blipFill>
          <a:blip r:embed="rId2"/>
          <a:stretch>
            <a:fillRect/>
          </a:stretch>
        </p:blipFill>
        <p:spPr>
          <a:xfrm>
            <a:off x="2487385" y="914535"/>
            <a:ext cx="7391400" cy="5534025"/>
          </a:xfrm>
          <a:prstGeom prst="rect">
            <a:avLst/>
          </a:prstGeom>
        </p:spPr>
      </p:pic>
    </p:spTree>
    <p:extLst>
      <p:ext uri="{BB962C8B-B14F-4D97-AF65-F5344CB8AC3E}">
        <p14:creationId xmlns:p14="http://schemas.microsoft.com/office/powerpoint/2010/main" val="319924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600" y="1354016"/>
            <a:ext cx="11412416" cy="3847207"/>
          </a:xfrm>
          <a:prstGeom prst="rect">
            <a:avLst/>
          </a:prstGeom>
        </p:spPr>
        <p:txBody>
          <a:bodyPr wrap="square">
            <a:spAutoFit/>
          </a:bodyPr>
          <a:lstStyle/>
          <a:p>
            <a:pPr marL="457200" indent="-457200">
              <a:spcAft>
                <a:spcPts val="600"/>
              </a:spcAft>
              <a:buFont typeface="Arial" panose="020B0604020202020204" pitchFamily="34" charset="0"/>
              <a:buChar char="•"/>
            </a:pPr>
            <a:r>
              <a:rPr lang="en-US" sz="3200" dirty="0">
                <a:solidFill>
                  <a:schemeClr val="tx2">
                    <a:lumMod val="75000"/>
                  </a:schemeClr>
                </a:solidFill>
              </a:rPr>
              <a:t>Used for Columns, Variables, Expressions, &amp; Parameters</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writing queries in T-SQL</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designing tables.</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ensures data integrity and accuracy by creating a constraint on data input</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can save hard drive space, space in memory, and bandwidth on your network</a:t>
            </a:r>
          </a:p>
        </p:txBody>
      </p:sp>
      <p:sp>
        <p:nvSpPr>
          <p:cNvPr id="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Data Types Matter</a:t>
            </a:r>
          </a:p>
        </p:txBody>
      </p:sp>
    </p:spTree>
    <p:extLst>
      <p:ext uri="{BB962C8B-B14F-4D97-AF65-F5344CB8AC3E}">
        <p14:creationId xmlns:p14="http://schemas.microsoft.com/office/powerpoint/2010/main" val="15349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234" y="1277007"/>
            <a:ext cx="11533898" cy="4414077"/>
          </a:xfrm>
          <a:prstGeom prst="rect">
            <a:avLst/>
          </a:prstGeom>
        </p:spPr>
      </p:pic>
      <p:sp>
        <p:nvSpPr>
          <p:cNvPr id="45059" name="Rectangle 4"/>
          <p:cNvSpPr>
            <a:spLocks noGrp="1" noChangeArrowheads="1"/>
          </p:cNvSpPr>
          <p:nvPr>
            <p:ph type="title"/>
          </p:nvPr>
        </p:nvSpPr>
        <p:spPr>
          <a:xfrm>
            <a:off x="200024" y="196589"/>
            <a:ext cx="10972800" cy="1143000"/>
          </a:xfrm>
        </p:spPr>
        <p:txBody>
          <a:bodyPr/>
          <a:lstStyle/>
          <a:p>
            <a:r>
              <a:rPr lang="en-US" altLang="en-US" dirty="0">
                <a:solidFill>
                  <a:schemeClr val="tx1"/>
                </a:solidFill>
              </a:rPr>
              <a:t>SQL Server Management Studio</a:t>
            </a:r>
          </a:p>
        </p:txBody>
      </p:sp>
      <p:sp>
        <p:nvSpPr>
          <p:cNvPr id="45061" name="Text Box 7"/>
          <p:cNvSpPr txBox="1">
            <a:spLocks noChangeArrowheads="1"/>
          </p:cNvSpPr>
          <p:nvPr/>
        </p:nvSpPr>
        <p:spPr bwMode="auto">
          <a:xfrm>
            <a:off x="1913850" y="2884164"/>
            <a:ext cx="133061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System databases</a:t>
            </a:r>
          </a:p>
        </p:txBody>
      </p:sp>
      <p:sp>
        <p:nvSpPr>
          <p:cNvPr id="4" name="Rectangle: Rounded Corners 3"/>
          <p:cNvSpPr/>
          <p:nvPr/>
        </p:nvSpPr>
        <p:spPr>
          <a:xfrm>
            <a:off x="3807371" y="3136293"/>
            <a:ext cx="4028090" cy="15302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63" name="Text Box 9"/>
          <p:cNvSpPr txBox="1">
            <a:spLocks noChangeArrowheads="1"/>
          </p:cNvSpPr>
          <p:nvPr/>
        </p:nvSpPr>
        <p:spPr bwMode="auto">
          <a:xfrm>
            <a:off x="4733883" y="4528703"/>
            <a:ext cx="190508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User Defined databases</a:t>
            </a:r>
          </a:p>
        </p:txBody>
      </p:sp>
    </p:spTree>
    <p:extLst>
      <p:ext uri="{BB962C8B-B14F-4D97-AF65-F5344CB8AC3E}">
        <p14:creationId xmlns:p14="http://schemas.microsoft.com/office/powerpoint/2010/main" val="12816227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445" y="2772688"/>
            <a:ext cx="3984772" cy="114838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3983">
            <a:off x="2444425" y="3337232"/>
            <a:ext cx="2788920" cy="1927860"/>
          </a:xfrm>
          <a:prstGeom prst="rect">
            <a:avLst/>
          </a:prstGeom>
        </p:spPr>
      </p:pic>
      <p:sp>
        <p:nvSpPr>
          <p:cNvPr id="8" name="Content Placeholder 2"/>
          <p:cNvSpPr txBox="1">
            <a:spLocks/>
          </p:cNvSpPr>
          <p:nvPr/>
        </p:nvSpPr>
        <p:spPr>
          <a:xfrm>
            <a:off x="1337003" y="1218897"/>
            <a:ext cx="9493609" cy="4917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3200" dirty="0">
                <a:latin typeface="Calibri" panose="020F0502020204030204" pitchFamily="34" charset="0"/>
              </a:rPr>
              <a:t>Data types determine what kind of data can be held:</a:t>
            </a:r>
          </a:p>
          <a:p>
            <a:pPr marL="295219" lvl="2" indent="0">
              <a:buNone/>
            </a:pPr>
            <a:r>
              <a:rPr lang="en-US" altLang="en-US" sz="3200" dirty="0">
                <a:latin typeface="Calibri" panose="020F0502020204030204" pitchFamily="34" charset="0"/>
              </a:rPr>
              <a:t>  Integers, characters, dates, money, decimals, etc.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76507">
            <a:off x="517556" y="2990577"/>
            <a:ext cx="1787751" cy="25298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0317">
            <a:off x="5500518" y="3358091"/>
            <a:ext cx="2857500" cy="22516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9041">
            <a:off x="8322357" y="3763970"/>
            <a:ext cx="3647382" cy="1439913"/>
          </a:xfrm>
          <a:prstGeom prst="rect">
            <a:avLst/>
          </a:prstGeom>
        </p:spPr>
      </p:pic>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Server Data Types</a:t>
            </a:r>
          </a:p>
        </p:txBody>
      </p:sp>
    </p:spTree>
    <p:extLst>
      <p:ext uri="{BB962C8B-B14F-4D97-AF65-F5344CB8AC3E}">
        <p14:creationId xmlns:p14="http://schemas.microsoft.com/office/powerpoint/2010/main" val="20750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422" y="2538547"/>
            <a:ext cx="9887028" cy="584775"/>
            <a:chOff x="1153422" y="2538547"/>
            <a:chExt cx="9887028" cy="584775"/>
          </a:xfrm>
          <a:solidFill>
            <a:schemeClr val="accent4">
              <a:lumMod val="75000"/>
            </a:schemeClr>
          </a:solidFill>
        </p:grpSpPr>
        <p:sp>
          <p:nvSpPr>
            <p:cNvPr id="7" name="Rectangle 6"/>
            <p:cNvSpPr/>
            <p:nvPr/>
          </p:nvSpPr>
          <p:spPr>
            <a:xfrm>
              <a:off x="1153422" y="2538547"/>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Expressions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450" y="2538547"/>
              <a:ext cx="4191000" cy="4857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1153422" y="3527720"/>
            <a:ext cx="9626198" cy="620551"/>
            <a:chOff x="1153422" y="3527720"/>
            <a:chExt cx="9626198" cy="620551"/>
          </a:xfrm>
          <a:solidFill>
            <a:schemeClr val="accent4">
              <a:lumMod val="75000"/>
            </a:schemeClr>
          </a:solidFill>
        </p:grpSpPr>
        <p:sp>
          <p:nvSpPr>
            <p:cNvPr id="6" name="Rectangle 5"/>
            <p:cNvSpPr/>
            <p:nvPr/>
          </p:nvSpPr>
          <p:spPr>
            <a:xfrm>
              <a:off x="1153422" y="356349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Variables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449" y="3527720"/>
              <a:ext cx="3930171" cy="5398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153422" y="4562429"/>
            <a:ext cx="9258378" cy="610792"/>
            <a:chOff x="1153422" y="4562429"/>
            <a:chExt cx="9258378" cy="610792"/>
          </a:xfrm>
          <a:solidFill>
            <a:schemeClr val="accent4">
              <a:lumMod val="75000"/>
            </a:schemeClr>
          </a:solidFill>
        </p:grpSpPr>
        <p:sp>
          <p:nvSpPr>
            <p:cNvPr id="8" name="Rectangle 7"/>
            <p:cNvSpPr/>
            <p:nvPr/>
          </p:nvSpPr>
          <p:spPr>
            <a:xfrm>
              <a:off x="1153422" y="458844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Parameters</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450" y="4562429"/>
              <a:ext cx="3562350" cy="5619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153422" y="1452042"/>
            <a:ext cx="8944053" cy="608533"/>
            <a:chOff x="1153422" y="1452042"/>
            <a:chExt cx="8944053" cy="608533"/>
          </a:xfrm>
        </p:grpSpPr>
        <p:sp>
          <p:nvSpPr>
            <p:cNvPr id="5" name="Rectangle 4"/>
            <p:cNvSpPr/>
            <p:nvPr/>
          </p:nvSpPr>
          <p:spPr>
            <a:xfrm>
              <a:off x="1153422" y="1452042"/>
              <a:ext cx="4091382" cy="58477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Columns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450" y="1631950"/>
              <a:ext cx="32480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Type Usage</a:t>
            </a:r>
          </a:p>
        </p:txBody>
      </p:sp>
    </p:spTree>
    <p:extLst>
      <p:ext uri="{BB962C8B-B14F-4D97-AF65-F5344CB8AC3E}">
        <p14:creationId xmlns:p14="http://schemas.microsoft.com/office/powerpoint/2010/main" val="1689461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8" y="1845357"/>
            <a:ext cx="5255660" cy="347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222" y="1584101"/>
            <a:ext cx="5773985" cy="373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Data Type with Columns</a:t>
            </a:r>
          </a:p>
        </p:txBody>
      </p:sp>
    </p:spTree>
    <p:extLst>
      <p:ext uri="{BB962C8B-B14F-4D97-AF65-F5344CB8AC3E}">
        <p14:creationId xmlns:p14="http://schemas.microsoft.com/office/powerpoint/2010/main" val="42468855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59305111"/>
              </p:ext>
            </p:extLst>
          </p:nvPr>
        </p:nvGraphicFramePr>
        <p:xfrm>
          <a:off x="544287" y="1273723"/>
          <a:ext cx="11081655" cy="4267208"/>
        </p:xfrm>
        <a:graphic>
          <a:graphicData uri="http://schemas.openxmlformats.org/drawingml/2006/table">
            <a:tbl>
              <a:tblPr firstRow="1" bandRow="1">
                <a:tableStyleId>{C4B1156A-380E-4F78-BDF5-A606A8083BF9}</a:tableStyleId>
              </a:tblPr>
              <a:tblGrid>
                <a:gridCol w="3760048">
                  <a:extLst>
                    <a:ext uri="{9D8B030D-6E8A-4147-A177-3AD203B41FA5}">
                      <a16:colId xmlns:a16="http://schemas.microsoft.com/office/drawing/2014/main" val="20000"/>
                    </a:ext>
                  </a:extLst>
                </a:gridCol>
                <a:gridCol w="3627722">
                  <a:extLst>
                    <a:ext uri="{9D8B030D-6E8A-4147-A177-3AD203B41FA5}">
                      <a16:colId xmlns:a16="http://schemas.microsoft.com/office/drawing/2014/main" val="20001"/>
                    </a:ext>
                  </a:extLst>
                </a:gridCol>
                <a:gridCol w="3693885">
                  <a:extLst>
                    <a:ext uri="{9D8B030D-6E8A-4147-A177-3AD203B41FA5}">
                      <a16:colId xmlns:a16="http://schemas.microsoft.com/office/drawing/2014/main" val="20002"/>
                    </a:ext>
                  </a:extLst>
                </a:gridCol>
              </a:tblGrid>
              <a:tr h="526524">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CHAR(n),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 bytes</a:t>
                      </a:r>
                    </a:p>
                    <a:p>
                      <a:pPr marL="0" algn="ctr" defTabSz="914400" rtl="0" eaLnBrk="1" latinLnBrk="0" hangingPunct="1"/>
                      <a:r>
                        <a:rPr lang="en-US" sz="3200" kern="1200" dirty="0">
                          <a:ln w="1905"/>
                          <a:effectLst>
                            <a:innerShdw blurRad="69850" dist="43180" dir="5400000">
                              <a:srgbClr val="000000">
                                <a:alpha val="65000"/>
                              </a:srgbClr>
                            </a:innerShdw>
                          </a:effectLst>
                        </a:rPr>
                        <a:t>2*n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1"/>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VARCHAR(n), NVARCHAR(n)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a:t>
                      </a:r>
                      <a:r>
                        <a:rPr lang="en-US" sz="3200" kern="1200" baseline="0" dirty="0">
                          <a:ln w="1905"/>
                          <a:effectLst>
                            <a:innerShdw blurRad="69850" dist="43180" dir="5400000">
                              <a:srgbClr val="000000">
                                <a:alpha val="65000"/>
                              </a:srgbClr>
                            </a:innerShdw>
                          </a:effectLst>
                        </a:rPr>
                        <a:t>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n+2 bytes</a:t>
                      </a:r>
                    </a:p>
                    <a:p>
                      <a:pPr marL="0" algn="ctr" defTabSz="914400" rtl="0" eaLnBrk="1" latinLnBrk="0" hangingPunct="1"/>
                      <a:r>
                        <a:rPr lang="en-US" sz="3200" kern="1200" dirty="0">
                          <a:ln w="1905"/>
                          <a:effectLst>
                            <a:innerShdw blurRad="69850" dist="43180" dir="5400000">
                              <a:srgbClr val="000000">
                                <a:alpha val="65000"/>
                              </a:srgbClr>
                            </a:innerShdw>
                          </a:effectLst>
                        </a:rPr>
                        <a:t>(2*n) +2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2"/>
                  </a:ext>
                </a:extLst>
              </a:tr>
              <a:tr h="13595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kern="1200" dirty="0">
                          <a:ln w="1905"/>
                          <a:effectLst>
                            <a:innerShdw blurRad="69850" dist="43180" dir="5400000">
                              <a:srgbClr val="000000">
                                <a:alpha val="65000"/>
                              </a:srgbClr>
                            </a:innerShdw>
                          </a:effectLst>
                        </a:rPr>
                        <a:t>VARCHAR(MAX),</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NVARCHAR(MAX)</a:t>
                      </a:r>
                    </a:p>
                    <a:p>
                      <a:pPr marL="0" algn="ctr" defTabSz="914400" rtl="0" eaLnBrk="1" latinLnBrk="0" hangingPunct="1"/>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1-2^31-1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Actual length + 2</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421379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Rounded Rectangle 7"/>
          <p:cNvSpPr/>
          <p:nvPr/>
        </p:nvSpPr>
        <p:spPr>
          <a:xfrm>
            <a:off x="4180110" y="2314434"/>
            <a:ext cx="6674250"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prstClr val="white"/>
              </a:solidFill>
            </a:endParaRPr>
          </a:p>
        </p:txBody>
      </p:sp>
      <p:sp>
        <p:nvSpPr>
          <p:cNvPr id="9" name="Rectangle 8"/>
          <p:cNvSpPr/>
          <p:nvPr/>
        </p:nvSpPr>
        <p:spPr>
          <a:xfrm>
            <a:off x="4443401" y="2809285"/>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char</a:t>
            </a:r>
            <a:endParaRPr lang="en-US" sz="4800" b="1" dirty="0">
              <a:ln w="1905"/>
              <a:solidFill>
                <a:srgbClr val="1F497D">
                  <a:lumMod val="60000"/>
                  <a:lumOff val="40000"/>
                </a:srgbClr>
              </a:solidFill>
              <a:effectLst>
                <a:innerShdw blurRad="69850" dist="43180" dir="5400000">
                  <a:srgbClr val="000000">
                    <a:alpha val="65000"/>
                  </a:srgbClr>
                </a:innerShdw>
              </a:effectLst>
            </a:endParaRPr>
          </a:p>
        </p:txBody>
      </p:sp>
      <p:sp>
        <p:nvSpPr>
          <p:cNvPr id="10" name="Rectangle 9"/>
          <p:cNvSpPr/>
          <p:nvPr/>
        </p:nvSpPr>
        <p:spPr>
          <a:xfrm>
            <a:off x="4433411" y="4623587"/>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nchar</a:t>
            </a:r>
            <a:endParaRPr lang="en-US" sz="4800" b="1" dirty="0">
              <a:ln w="1905"/>
              <a:solidFill>
                <a:prstClr val="black"/>
              </a:solidFill>
              <a:effectLst>
                <a:innerShdw blurRad="69850" dist="43180" dir="5400000">
                  <a:srgbClr val="000000">
                    <a:alpha val="65000"/>
                  </a:srgbClr>
                </a:innerShdw>
              </a:effectLst>
            </a:endParaRPr>
          </a:p>
        </p:txBody>
      </p:sp>
      <p:sp>
        <p:nvSpPr>
          <p:cNvPr id="11" name="Rectangle 10"/>
          <p:cNvSpPr/>
          <p:nvPr/>
        </p:nvSpPr>
        <p:spPr>
          <a:xfrm>
            <a:off x="7673263" y="2797093"/>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varchar</a:t>
            </a:r>
            <a:endParaRPr lang="en-US" sz="4800" b="1" dirty="0">
              <a:ln w="1905"/>
              <a:solidFill>
                <a:prstClr val="black"/>
              </a:solidFill>
              <a:effectLst>
                <a:innerShdw blurRad="69850" dist="43180" dir="5400000">
                  <a:srgbClr val="000000">
                    <a:alpha val="65000"/>
                  </a:srgbClr>
                </a:innerShdw>
              </a:effectLst>
            </a:endParaRPr>
          </a:p>
        </p:txBody>
      </p:sp>
      <p:sp>
        <p:nvSpPr>
          <p:cNvPr id="12" name="Rectangle 11"/>
          <p:cNvSpPr/>
          <p:nvPr/>
        </p:nvSpPr>
        <p:spPr>
          <a:xfrm>
            <a:off x="7663274" y="4611395"/>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nvarchar</a:t>
            </a:r>
            <a:endParaRPr lang="en-US" sz="4800" b="1" dirty="0">
              <a:ln w="1905"/>
              <a:solidFill>
                <a:prstClr val="black"/>
              </a:solidFill>
              <a:effectLst>
                <a:innerShdw blurRad="69850" dist="43180" dir="5400000">
                  <a:srgbClr val="000000">
                    <a:alpha val="65000"/>
                  </a:srgbClr>
                </a:innerShdw>
              </a:effectLst>
            </a:endParaRPr>
          </a:p>
        </p:txBody>
      </p:sp>
      <p:sp>
        <p:nvSpPr>
          <p:cNvPr id="13" name="TextBox 12"/>
          <p:cNvSpPr txBox="1"/>
          <p:nvPr/>
        </p:nvSpPr>
        <p:spPr>
          <a:xfrm>
            <a:off x="459396" y="3701656"/>
            <a:ext cx="3817837" cy="523220"/>
          </a:xfrm>
          <a:prstGeom prst="rect">
            <a:avLst/>
          </a:prstGeom>
          <a:noFill/>
        </p:spPr>
        <p:txBody>
          <a:bodyPr wrap="square" rtlCol="0">
            <a:spAutoFit/>
          </a:bodyPr>
          <a:lstStyle/>
          <a:p>
            <a:pPr algn="ctr"/>
            <a:r>
              <a:rPr lang="en-US" sz="2800" b="1" dirty="0">
                <a:solidFill>
                  <a:prstClr val="black"/>
                </a:solidFill>
              </a:rPr>
              <a:t>1 byte per char</a:t>
            </a:r>
          </a:p>
        </p:txBody>
      </p:sp>
      <p:sp>
        <p:nvSpPr>
          <p:cNvPr id="14" name="Rectangle 13"/>
          <p:cNvSpPr/>
          <p:nvPr/>
        </p:nvSpPr>
        <p:spPr>
          <a:xfrm>
            <a:off x="4380734" y="1217336"/>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Fixed</a:t>
            </a:r>
          </a:p>
        </p:txBody>
      </p:sp>
      <p:sp>
        <p:nvSpPr>
          <p:cNvPr id="15" name="Rectangle 14"/>
          <p:cNvSpPr/>
          <p:nvPr/>
        </p:nvSpPr>
        <p:spPr>
          <a:xfrm>
            <a:off x="7585986" y="1217335"/>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Variable</a:t>
            </a:r>
          </a:p>
        </p:txBody>
      </p:sp>
      <p:sp>
        <p:nvSpPr>
          <p:cNvPr id="16" name="Rectangle 15"/>
          <p:cNvSpPr/>
          <p:nvPr/>
        </p:nvSpPr>
        <p:spPr>
          <a:xfrm>
            <a:off x="873681" y="2797093"/>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Regular </a:t>
            </a:r>
          </a:p>
        </p:txBody>
      </p:sp>
      <p:sp>
        <p:nvSpPr>
          <p:cNvPr id="17" name="Rectangle 16"/>
          <p:cNvSpPr/>
          <p:nvPr/>
        </p:nvSpPr>
        <p:spPr>
          <a:xfrm>
            <a:off x="842986" y="4619537"/>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Unicode </a:t>
            </a:r>
          </a:p>
        </p:txBody>
      </p:sp>
      <p:cxnSp>
        <p:nvCxnSpPr>
          <p:cNvPr id="18" name="Straight Connector 17"/>
          <p:cNvCxnSpPr>
            <a:stCxn id="8" idx="0"/>
            <a:endCxn id="8" idx="2"/>
          </p:cNvCxnSpPr>
          <p:nvPr/>
        </p:nvCxnSpPr>
        <p:spPr>
          <a:xfrm>
            <a:off x="7517235" y="2314434"/>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p:cNvCxnSpPr>
          <p:nvPr/>
        </p:nvCxnSpPr>
        <p:spPr>
          <a:xfrm>
            <a:off x="4180110" y="4194114"/>
            <a:ext cx="6759594" cy="32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0091" y="5507770"/>
            <a:ext cx="3817837" cy="523220"/>
          </a:xfrm>
          <a:prstGeom prst="rect">
            <a:avLst/>
          </a:prstGeom>
          <a:noFill/>
        </p:spPr>
        <p:txBody>
          <a:bodyPr wrap="square" rtlCol="0">
            <a:spAutoFit/>
          </a:bodyPr>
          <a:lstStyle/>
          <a:p>
            <a:pPr algn="ctr"/>
            <a:r>
              <a:rPr lang="en-US" sz="2800" b="1" dirty="0">
                <a:solidFill>
                  <a:prstClr val="black"/>
                </a:solidFill>
              </a:rPr>
              <a:t>2 bytes per char</a:t>
            </a:r>
          </a:p>
        </p:txBody>
      </p:sp>
      <p:sp>
        <p:nvSpPr>
          <p:cNvPr id="2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16287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Code Example</a:t>
            </a:r>
          </a:p>
        </p:txBody>
      </p:sp>
      <p:pic>
        <p:nvPicPr>
          <p:cNvPr id="2" name="Picture 1"/>
          <p:cNvPicPr>
            <a:picLocks noChangeAspect="1"/>
          </p:cNvPicPr>
          <p:nvPr/>
        </p:nvPicPr>
        <p:blipFill>
          <a:blip r:embed="rId2"/>
          <a:stretch>
            <a:fillRect/>
          </a:stretch>
        </p:blipFill>
        <p:spPr>
          <a:xfrm>
            <a:off x="501612" y="1324999"/>
            <a:ext cx="11575272" cy="3568065"/>
          </a:xfrm>
          <a:prstGeom prst="rect">
            <a:avLst/>
          </a:prstGeom>
        </p:spPr>
      </p:pic>
    </p:spTree>
    <p:extLst>
      <p:ext uri="{BB962C8B-B14F-4D97-AF65-F5344CB8AC3E}">
        <p14:creationId xmlns:p14="http://schemas.microsoft.com/office/powerpoint/2010/main" val="12660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1019046" y="2282422"/>
            <a:ext cx="5433848" cy="27742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100" dirty="0">
              <a:solidFill>
                <a:prstClr val="white"/>
              </a:solidFill>
              <a:latin typeface="Calibri" panose="020F0502020204030204" pitchFamily="34" charset="0"/>
            </a:endParaRPr>
          </a:p>
        </p:txBody>
      </p:sp>
      <p:sp>
        <p:nvSpPr>
          <p:cNvPr id="26" name="Rectangle 25"/>
          <p:cNvSpPr/>
          <p:nvPr/>
        </p:nvSpPr>
        <p:spPr>
          <a:xfrm>
            <a:off x="2656575" y="1136376"/>
            <a:ext cx="2158791" cy="715581"/>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 Header</a:t>
            </a:r>
          </a:p>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(96 bytes)</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43" name="Straight Connector 42"/>
          <p:cNvCxnSpPr/>
          <p:nvPr/>
        </p:nvCxnSpPr>
        <p:spPr>
          <a:xfrm flipH="1">
            <a:off x="2348831" y="1951120"/>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2854" y="2050286"/>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1</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0" name="Straight Connector 49"/>
          <p:cNvCxnSpPr/>
          <p:nvPr/>
        </p:nvCxnSpPr>
        <p:spPr>
          <a:xfrm flipH="1">
            <a:off x="2343581" y="2608015"/>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2854" y="2738715"/>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2</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2" name="Straight Connector 51"/>
          <p:cNvCxnSpPr/>
          <p:nvPr/>
        </p:nvCxnSpPr>
        <p:spPr>
          <a:xfrm flipH="1">
            <a:off x="2081617" y="3285936"/>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682854" y="3427144"/>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3</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5" name="Straight Connector 54"/>
          <p:cNvCxnSpPr/>
          <p:nvPr/>
        </p:nvCxnSpPr>
        <p:spPr>
          <a:xfrm flipH="1">
            <a:off x="2097385" y="3953343"/>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25732" y="5729909"/>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661834" y="5829077"/>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Row Offset Array</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58" name="TextBox 57"/>
          <p:cNvSpPr txBox="1"/>
          <p:nvPr/>
        </p:nvSpPr>
        <p:spPr>
          <a:xfrm>
            <a:off x="2592440" y="4476457"/>
            <a:ext cx="2339614" cy="523220"/>
          </a:xfrm>
          <a:prstGeom prst="rect">
            <a:avLst/>
          </a:prstGeom>
          <a:noFill/>
        </p:spPr>
        <p:txBody>
          <a:bodyPr wrap="square" rtlCol="0">
            <a:spAutoFit/>
          </a:bodyPr>
          <a:lstStyle/>
          <a:p>
            <a:pPr algn="ctr"/>
            <a:r>
              <a:rPr lang="en-US" sz="2800" dirty="0">
                <a:solidFill>
                  <a:schemeClr val="bg1"/>
                </a:solidFill>
              </a:rPr>
              <a:t>Free Space</a:t>
            </a:r>
          </a:p>
        </p:txBody>
      </p:sp>
      <p:sp>
        <p:nvSpPr>
          <p:cNvPr id="59" name="TextBox 58"/>
          <p:cNvSpPr txBox="1"/>
          <p:nvPr/>
        </p:nvSpPr>
        <p:spPr>
          <a:xfrm>
            <a:off x="5246210" y="1133836"/>
            <a:ext cx="4434376" cy="646331"/>
          </a:xfrm>
          <a:prstGeom prst="rect">
            <a:avLst/>
          </a:prstGeom>
          <a:noFill/>
        </p:spPr>
        <p:txBody>
          <a:bodyPr wrap="square" rtlCol="0">
            <a:spAutoFit/>
          </a:bodyPr>
          <a:lstStyle/>
          <a:p>
            <a:r>
              <a:rPr lang="en-US" dirty="0"/>
              <a:t>Header contains Page Information such a Page Number and Page Type </a:t>
            </a:r>
          </a:p>
        </p:txBody>
      </p:sp>
      <p:sp>
        <p:nvSpPr>
          <p:cNvPr id="60" name="Right Brace 59"/>
          <p:cNvSpPr/>
          <p:nvPr/>
        </p:nvSpPr>
        <p:spPr bwMode="auto">
          <a:xfrm>
            <a:off x="5170418" y="1951121"/>
            <a:ext cx="2187385" cy="3778789"/>
          </a:xfrm>
          <a:prstGeom prst="rightBrace">
            <a:avLst/>
          </a:prstGeom>
          <a:solidFill>
            <a:schemeClr val="accent4">
              <a:lumMod val="20000"/>
              <a:lumOff val="8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b="1">
              <a:latin typeface="Verdana" pitchFamily="34" charset="0"/>
            </a:endParaRPr>
          </a:p>
        </p:txBody>
      </p:sp>
      <p:sp>
        <p:nvSpPr>
          <p:cNvPr id="61" name="TextBox 60"/>
          <p:cNvSpPr txBox="1"/>
          <p:nvPr/>
        </p:nvSpPr>
        <p:spPr>
          <a:xfrm>
            <a:off x="7357803" y="3517349"/>
            <a:ext cx="3185531" cy="646331"/>
          </a:xfrm>
          <a:prstGeom prst="rect">
            <a:avLst/>
          </a:prstGeom>
          <a:noFill/>
        </p:spPr>
        <p:txBody>
          <a:bodyPr wrap="square" rtlCol="0">
            <a:spAutoFit/>
          </a:bodyPr>
          <a:lstStyle/>
          <a:p>
            <a:r>
              <a:rPr lang="en-US" dirty="0"/>
              <a:t>8060 bytes for Data Rows or Free Space</a:t>
            </a:r>
          </a:p>
        </p:txBody>
      </p:sp>
      <p:sp>
        <p:nvSpPr>
          <p:cNvPr id="62" name="TextBox 61"/>
          <p:cNvSpPr txBox="1"/>
          <p:nvPr/>
        </p:nvSpPr>
        <p:spPr>
          <a:xfrm>
            <a:off x="5154649" y="5778357"/>
            <a:ext cx="4434376" cy="646331"/>
          </a:xfrm>
          <a:prstGeom prst="rect">
            <a:avLst/>
          </a:prstGeom>
          <a:noFill/>
        </p:spPr>
        <p:txBody>
          <a:bodyPr wrap="square" rtlCol="0">
            <a:spAutoFit/>
          </a:bodyPr>
          <a:lstStyle/>
          <a:p>
            <a:r>
              <a:rPr lang="en-US" dirty="0"/>
              <a:t>Displays how far from beginning of page each row is located.</a:t>
            </a:r>
          </a:p>
        </p:txBody>
      </p:sp>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Rows stored in Data Pages</a:t>
            </a:r>
          </a:p>
        </p:txBody>
      </p:sp>
    </p:spTree>
    <p:extLst>
      <p:ext uri="{BB962C8B-B14F-4D97-AF65-F5344CB8AC3E}">
        <p14:creationId xmlns:p14="http://schemas.microsoft.com/office/powerpoint/2010/main" val="709425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51852" y="1868128"/>
            <a:ext cx="9524999"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latin typeface="Calibri" panose="020F0502020204030204" pitchFamily="34" charset="0"/>
            </a:endParaRPr>
          </a:p>
        </p:txBody>
      </p:sp>
      <p:sp>
        <p:nvSpPr>
          <p:cNvPr id="5" name="Rectangle 4"/>
          <p:cNvSpPr/>
          <p:nvPr/>
        </p:nvSpPr>
        <p:spPr>
          <a:xfrm>
            <a:off x="2816355" y="1299558"/>
            <a:ext cx="2835542"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Fixed</a:t>
            </a:r>
          </a:p>
        </p:txBody>
      </p:sp>
      <p:sp>
        <p:nvSpPr>
          <p:cNvPr id="6" name="Rectangle 5"/>
          <p:cNvSpPr/>
          <p:nvPr/>
        </p:nvSpPr>
        <p:spPr>
          <a:xfrm>
            <a:off x="7041483" y="1299558"/>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Variable</a:t>
            </a:r>
          </a:p>
        </p:txBody>
      </p:sp>
      <p:sp>
        <p:nvSpPr>
          <p:cNvPr id="7" name="Rectangle 6"/>
          <p:cNvSpPr/>
          <p:nvPr/>
        </p:nvSpPr>
        <p:spPr>
          <a:xfrm>
            <a:off x="5739349" y="1299558"/>
            <a:ext cx="1236453"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Null</a:t>
            </a:r>
          </a:p>
        </p:txBody>
      </p:sp>
      <p:sp>
        <p:nvSpPr>
          <p:cNvPr id="8" name="Rectangle 7"/>
          <p:cNvSpPr/>
          <p:nvPr/>
        </p:nvSpPr>
        <p:spPr>
          <a:xfrm>
            <a:off x="1463647" y="1299558"/>
            <a:ext cx="1276140"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Header</a:t>
            </a:r>
          </a:p>
        </p:txBody>
      </p:sp>
      <p:sp>
        <p:nvSpPr>
          <p:cNvPr id="10" name="Rectangle 9"/>
          <p:cNvSpPr/>
          <p:nvPr/>
        </p:nvSpPr>
        <p:spPr>
          <a:xfrm rot="16200000">
            <a:off x="286179" y="3478535"/>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1</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2" name="Rectangle 11"/>
          <p:cNvSpPr/>
          <p:nvPr/>
        </p:nvSpPr>
        <p:spPr>
          <a:xfrm rot="16200000">
            <a:off x="2025502" y="3047648"/>
            <a:ext cx="2925326" cy="138499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Length of Fixed Width Columns</a:t>
            </a:r>
          </a:p>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2 bytes</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3" name="Rectangle 12"/>
          <p:cNvSpPr/>
          <p:nvPr/>
        </p:nvSpPr>
        <p:spPr>
          <a:xfrm rot="16200000">
            <a:off x="885968"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2</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14" name="Straight Connector 13"/>
          <p:cNvCxnSpPr/>
          <p:nvPr/>
        </p:nvCxnSpPr>
        <p:spPr>
          <a:xfrm>
            <a:off x="2761563"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6200000">
            <a:off x="3045292"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Fixed Width Data</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7" name="Rectangle 16"/>
          <p:cNvSpPr/>
          <p:nvPr/>
        </p:nvSpPr>
        <p:spPr>
          <a:xfrm rot="16200000">
            <a:off x="3788084" y="3324647"/>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Total Columns  (2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8" name="Rectangle 17"/>
          <p:cNvSpPr/>
          <p:nvPr/>
        </p:nvSpPr>
        <p:spPr>
          <a:xfrm rot="16200000">
            <a:off x="4923860"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NULL Bitmap</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1 Byte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8 Null Columns </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0" name="Rectangle 19"/>
          <p:cNvSpPr/>
          <p:nvPr/>
        </p:nvSpPr>
        <p:spPr>
          <a:xfrm rot="16200000">
            <a:off x="6298731"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Variable Width Columns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1" name="Rectangle 20"/>
          <p:cNvSpPr/>
          <p:nvPr/>
        </p:nvSpPr>
        <p:spPr>
          <a:xfrm rot="16200000">
            <a:off x="7760294" y="2955315"/>
            <a:ext cx="2925326" cy="156966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Offset Array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Variable Column</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2" name="Rectangle 21"/>
          <p:cNvSpPr/>
          <p:nvPr/>
        </p:nvSpPr>
        <p:spPr>
          <a:xfrm rot="16200000">
            <a:off x="8852526" y="3509313"/>
            <a:ext cx="2925326" cy="46166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Data</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24" name="Straight Connector 23"/>
          <p:cNvCxnSpPr/>
          <p:nvPr/>
        </p:nvCxnSpPr>
        <p:spPr>
          <a:xfrm>
            <a:off x="5728464" y="1857242"/>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42622"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err="1">
                <a:solidFill>
                  <a:schemeClr val="tx1"/>
                </a:solidFill>
              </a:rPr>
              <a:t>FixVar</a:t>
            </a:r>
            <a:r>
              <a:rPr lang="en-US" altLang="en-US" dirty="0">
                <a:solidFill>
                  <a:schemeClr val="tx1"/>
                </a:solidFill>
              </a:rPr>
              <a:t> Row Format</a:t>
            </a:r>
          </a:p>
        </p:txBody>
      </p:sp>
    </p:spTree>
    <p:extLst>
      <p:ext uri="{BB962C8B-B14F-4D97-AF65-F5344CB8AC3E}">
        <p14:creationId xmlns:p14="http://schemas.microsoft.com/office/powerpoint/2010/main" val="80270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19550375"/>
              </p:ext>
            </p:extLst>
          </p:nvPr>
        </p:nvGraphicFramePr>
        <p:xfrm>
          <a:off x="689960" y="1057158"/>
          <a:ext cx="10487296" cy="4937604"/>
        </p:xfrm>
        <a:graphic>
          <a:graphicData uri="http://schemas.openxmlformats.org/drawingml/2006/table">
            <a:tbl>
              <a:tblPr firstRow="1" bandRow="1">
                <a:tableStyleId>{C4B1156A-380E-4F78-BDF5-A606A8083BF9}</a:tableStyleId>
              </a:tblPr>
              <a:tblGrid>
                <a:gridCol w="2650635">
                  <a:extLst>
                    <a:ext uri="{9D8B030D-6E8A-4147-A177-3AD203B41FA5}">
                      <a16:colId xmlns:a16="http://schemas.microsoft.com/office/drawing/2014/main" val="20000"/>
                    </a:ext>
                  </a:extLst>
                </a:gridCol>
                <a:gridCol w="5269211">
                  <a:extLst>
                    <a:ext uri="{9D8B030D-6E8A-4147-A177-3AD203B41FA5}">
                      <a16:colId xmlns:a16="http://schemas.microsoft.com/office/drawing/2014/main" val="20001"/>
                    </a:ext>
                  </a:extLst>
                </a:gridCol>
                <a:gridCol w="2567450">
                  <a:extLst>
                    <a:ext uri="{9D8B030D-6E8A-4147-A177-3AD203B41FA5}">
                      <a16:colId xmlns:a16="http://schemas.microsoft.com/office/drawing/2014/main" val="20002"/>
                    </a:ext>
                  </a:extLst>
                </a:gridCol>
              </a:tblGrid>
              <a:tr h="530341">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 (bytes)</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tinyint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0 to 255</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1"/>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smallint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-32,768 to 32,767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2"/>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2^31 (-2,147,483,648) to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2^31-1 (2,147,483,647)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4</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3"/>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Bigint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-2^63 - 2^63-1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(+/- 9 quintillion)</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8</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4"/>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 0 or NULL</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Types</a:t>
            </a:r>
          </a:p>
        </p:txBody>
      </p:sp>
    </p:spTree>
    <p:extLst>
      <p:ext uri="{BB962C8B-B14F-4D97-AF65-F5344CB8AC3E}">
        <p14:creationId xmlns:p14="http://schemas.microsoft.com/office/powerpoint/2010/main" val="2225854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 Coding Example</a:t>
            </a:r>
          </a:p>
        </p:txBody>
      </p:sp>
      <p:pic>
        <p:nvPicPr>
          <p:cNvPr id="3" name="Picture 2"/>
          <p:cNvPicPr>
            <a:picLocks noChangeAspect="1"/>
          </p:cNvPicPr>
          <p:nvPr/>
        </p:nvPicPr>
        <p:blipFill>
          <a:blip r:embed="rId2"/>
          <a:stretch>
            <a:fillRect/>
          </a:stretch>
        </p:blipFill>
        <p:spPr>
          <a:xfrm>
            <a:off x="1567406" y="5049882"/>
            <a:ext cx="9008790" cy="897935"/>
          </a:xfrm>
          <a:prstGeom prst="rect">
            <a:avLst/>
          </a:prstGeom>
        </p:spPr>
      </p:pic>
      <p:pic>
        <p:nvPicPr>
          <p:cNvPr id="4" name="Picture 3">
            <a:extLst>
              <a:ext uri="{FF2B5EF4-FFF2-40B4-BE49-F238E27FC236}">
                <a16:creationId xmlns:a16="http://schemas.microsoft.com/office/drawing/2014/main" id="{B6DC5649-502F-406C-9BBB-F76BD26719BB}"/>
              </a:ext>
            </a:extLst>
          </p:cNvPr>
          <p:cNvPicPr>
            <a:picLocks noChangeAspect="1"/>
          </p:cNvPicPr>
          <p:nvPr/>
        </p:nvPicPr>
        <p:blipFill>
          <a:blip r:embed="rId3"/>
          <a:stretch>
            <a:fillRect/>
          </a:stretch>
        </p:blipFill>
        <p:spPr>
          <a:xfrm>
            <a:off x="1697037" y="910183"/>
            <a:ext cx="8530958" cy="3643313"/>
          </a:xfrm>
          <a:prstGeom prst="rect">
            <a:avLst/>
          </a:prstGeom>
        </p:spPr>
      </p:pic>
    </p:spTree>
    <p:extLst>
      <p:ext uri="{BB962C8B-B14F-4D97-AF65-F5344CB8AC3E}">
        <p14:creationId xmlns:p14="http://schemas.microsoft.com/office/powerpoint/2010/main" val="298822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3"/>
          <p:cNvGraphicFramePr>
            <a:graphicFrameLocks/>
          </p:cNvGraphicFramePr>
          <p:nvPr>
            <p:extLst>
              <p:ext uri="{D42A27DB-BD31-4B8C-83A1-F6EECF244321}">
                <p14:modId xmlns:p14="http://schemas.microsoft.com/office/powerpoint/2010/main" val="2014285690"/>
              </p:ext>
            </p:extLst>
          </p:nvPr>
        </p:nvGraphicFramePr>
        <p:xfrm>
          <a:off x="766355" y="330926"/>
          <a:ext cx="10413274" cy="6093201"/>
        </p:xfrm>
        <a:graphic>
          <a:graphicData uri="http://schemas.openxmlformats.org/drawingml/2006/table">
            <a:tbl>
              <a:tblPr>
                <a:tableStyleId>{C4B1156A-380E-4F78-BDF5-A606A8083BF9}</a:tableStyleId>
              </a:tblPr>
              <a:tblGrid>
                <a:gridCol w="3448552">
                  <a:extLst>
                    <a:ext uri="{9D8B030D-6E8A-4147-A177-3AD203B41FA5}">
                      <a16:colId xmlns:a16="http://schemas.microsoft.com/office/drawing/2014/main" val="20000"/>
                    </a:ext>
                  </a:extLst>
                </a:gridCol>
                <a:gridCol w="6964722">
                  <a:extLst>
                    <a:ext uri="{9D8B030D-6E8A-4147-A177-3AD203B41FA5}">
                      <a16:colId xmlns:a16="http://schemas.microsoft.com/office/drawing/2014/main" val="20001"/>
                    </a:ext>
                  </a:extLst>
                </a:gridCol>
              </a:tblGrid>
              <a:tr h="848615">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dirty="0">
                          <a:ln>
                            <a:noFill/>
                          </a:ln>
                          <a:solidFill>
                            <a:schemeClr val="bg1"/>
                          </a:solidFill>
                          <a:effectLst/>
                        </a:rPr>
                        <a:t>System Databases</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dirty="0">
                          <a:ln>
                            <a:noFill/>
                          </a:ln>
                          <a:solidFill>
                            <a:schemeClr val="bg1"/>
                          </a:solidFill>
                          <a:effectLst/>
                        </a:rPr>
                        <a:t>Description</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extLst>
                  <a:ext uri="{0D108BD9-81ED-4DB2-BD59-A6C34878D82A}">
                    <a16:rowId xmlns:a16="http://schemas.microsoft.com/office/drawing/2014/main" val="10000"/>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master</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Stores all system-level configuration</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1"/>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msdb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SQL Server Agent configuration including job, backup and restore history</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2"/>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model</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Is the template for new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3"/>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tempdb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temporary data like temporary tables, table variables, hash tables and the row version store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4"/>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resource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Hidden read-only database that contains system objects that are mapped to the sys schema of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98900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653195"/>
              </p:ext>
            </p:extLst>
          </p:nvPr>
        </p:nvGraphicFramePr>
        <p:xfrm>
          <a:off x="202242" y="1073411"/>
          <a:ext cx="11737207" cy="4117026"/>
        </p:xfrm>
        <a:graphic>
          <a:graphicData uri="http://schemas.openxmlformats.org/drawingml/2006/table">
            <a:tbl>
              <a:tblPr firstRow="1" bandRow="1">
                <a:tableStyleId>{C4B1156A-380E-4F78-BDF5-A606A8083BF9}</a:tableStyleId>
              </a:tblPr>
              <a:tblGrid>
                <a:gridCol w="2966547">
                  <a:extLst>
                    <a:ext uri="{9D8B030D-6E8A-4147-A177-3AD203B41FA5}">
                      <a16:colId xmlns:a16="http://schemas.microsoft.com/office/drawing/2014/main" val="20000"/>
                    </a:ext>
                  </a:extLst>
                </a:gridCol>
                <a:gridCol w="5897213">
                  <a:extLst>
                    <a:ext uri="{9D8B030D-6E8A-4147-A177-3AD203B41FA5}">
                      <a16:colId xmlns:a16="http://schemas.microsoft.com/office/drawing/2014/main" val="20001"/>
                    </a:ext>
                  </a:extLst>
                </a:gridCol>
                <a:gridCol w="2873447">
                  <a:extLst>
                    <a:ext uri="{9D8B030D-6E8A-4147-A177-3AD203B41FA5}">
                      <a16:colId xmlns:a16="http://schemas.microsoft.com/office/drawing/2014/main" val="20002"/>
                    </a:ext>
                  </a:extLst>
                </a:gridCol>
              </a:tblGrid>
              <a:tr h="440236">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Data type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Range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Storage (bytes)</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decimal/numeric</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10^38 +1 through 10^38 – 1 </a:t>
                      </a:r>
                    </a:p>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when maximum precision is used</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5-17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1"/>
                  </a:ext>
                </a:extLst>
              </a:tr>
              <a:tr h="424617">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-922,337,203,685,477.5808 to </a:t>
                      </a:r>
                    </a:p>
                    <a:p>
                      <a:pPr marL="0" algn="ctr" defTabSz="914400" rtl="0" eaLnBrk="1" latinLnBrk="0" hangingPunct="1"/>
                      <a:r>
                        <a:rPr lang="en-US" sz="2800" kern="1200" dirty="0">
                          <a:ln w="1905"/>
                          <a:effectLst>
                            <a:innerShdw blurRad="69850" dist="43180" dir="5400000">
                              <a:srgbClr val="000000">
                                <a:alpha val="65000"/>
                              </a:srgbClr>
                            </a:innerShdw>
                          </a:effectLst>
                        </a:rPr>
                        <a:t>922,337,203,685,477.5807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2"/>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smallmoney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- 214,748.3648 to 214,748.3647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3"/>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float /real</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Approximate data type for floatin</a:t>
                      </a:r>
                      <a:r>
                        <a:rPr lang="en-US" sz="2800" kern="1200" baseline="0" dirty="0">
                          <a:ln w="1905"/>
                          <a:effectLst>
                            <a:innerShdw blurRad="69850" dist="43180" dir="5400000">
                              <a:srgbClr val="000000">
                                <a:alpha val="65000"/>
                              </a:srgbClr>
                            </a:innerShdw>
                          </a:effectLst>
                        </a:rPr>
                        <a:t>g point numeric data</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Other Numeric Data Types</a:t>
            </a:r>
          </a:p>
        </p:txBody>
      </p:sp>
    </p:spTree>
    <p:extLst>
      <p:ext uri="{BB962C8B-B14F-4D97-AF65-F5344CB8AC3E}">
        <p14:creationId xmlns:p14="http://schemas.microsoft.com/office/powerpoint/2010/main" val="118260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4241815270"/>
              </p:ext>
            </p:extLst>
          </p:nvPr>
        </p:nvGraphicFramePr>
        <p:xfrm>
          <a:off x="337457" y="1168453"/>
          <a:ext cx="11244943" cy="4797789"/>
        </p:xfrm>
        <a:graphic>
          <a:graphicData uri="http://schemas.openxmlformats.org/drawingml/2006/table">
            <a:tbl>
              <a:tblPr firstRow="1" bandRow="1">
                <a:tableStyleId>{C4B1156A-380E-4F78-BDF5-A606A8083BF9}</a:tableStyleId>
              </a:tblPr>
              <a:tblGrid>
                <a:gridCol w="2438400">
                  <a:extLst>
                    <a:ext uri="{9D8B030D-6E8A-4147-A177-3AD203B41FA5}">
                      <a16:colId xmlns:a16="http://schemas.microsoft.com/office/drawing/2014/main" val="20000"/>
                    </a:ext>
                  </a:extLst>
                </a:gridCol>
                <a:gridCol w="1379048">
                  <a:extLst>
                    <a:ext uri="{9D8B030D-6E8A-4147-A177-3AD203B41FA5}">
                      <a16:colId xmlns:a16="http://schemas.microsoft.com/office/drawing/2014/main" val="20001"/>
                    </a:ext>
                  </a:extLst>
                </a:gridCol>
                <a:gridCol w="5069306">
                  <a:extLst>
                    <a:ext uri="{9D8B030D-6E8A-4147-A177-3AD203B41FA5}">
                      <a16:colId xmlns:a16="http://schemas.microsoft.com/office/drawing/2014/main" val="20002"/>
                    </a:ext>
                  </a:extLst>
                </a:gridCol>
                <a:gridCol w="2358189">
                  <a:extLst>
                    <a:ext uri="{9D8B030D-6E8A-4147-A177-3AD203B41FA5}">
                      <a16:colId xmlns:a16="http://schemas.microsoft.com/office/drawing/2014/main" val="20003"/>
                    </a:ext>
                  </a:extLst>
                </a:gridCol>
              </a:tblGrid>
              <a:tr h="649452">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Data Type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Storage (bytes)</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Date Range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Accuracy</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extLst>
                  <a:ext uri="{0D108BD9-81ED-4DB2-BD59-A6C34878D82A}">
                    <a16:rowId xmlns:a16="http://schemas.microsoft.com/office/drawing/2014/main" val="10000"/>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1753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3-1/3 milliseconds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1"/>
                  </a:ext>
                </a:extLst>
              </a:tr>
              <a:tr h="64945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SMALLDATETIME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4</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1900 to June 6, 2079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minute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2"/>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DATETIME2</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6 to 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3"/>
                  </a:ext>
                </a:extLst>
              </a:tr>
              <a:tr h="571713">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day</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4"/>
                  </a:ext>
                </a:extLst>
              </a:tr>
              <a:tr h="45110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 to 5</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5"/>
                  </a:ext>
                </a:extLst>
              </a:tr>
              <a:tr h="56083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DATETIMEOFFSET</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 to 10</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6"/>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413114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435431" y="1147354"/>
            <a:ext cx="10943188"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altLang="en-US" dirty="0"/>
              <a:t> Older versions of SQL Server supported only DATETIME and SMALLDATETIME</a:t>
            </a:r>
          </a:p>
          <a:p>
            <a:pPr>
              <a:buFont typeface="Wingdings" panose="05000000000000000000" pitchFamily="2" charset="2"/>
              <a:buChar char="Ø"/>
            </a:pPr>
            <a:r>
              <a:rPr lang="en-US" altLang="en-US" dirty="0"/>
              <a:t> DATE, TIME, DATETIME2, and DATETIMEOFFSET introduced in SQL Server 2008</a:t>
            </a:r>
          </a:p>
          <a:p>
            <a:pPr>
              <a:buFont typeface="Wingdings" panose="05000000000000000000" pitchFamily="2" charset="2"/>
              <a:buChar char="Ø"/>
              <a:defRPr/>
            </a:pPr>
            <a:r>
              <a:rPr lang="en-US" dirty="0"/>
              <a:t> SQL Server doesn't offer an option for entering a date or time value explicitly</a:t>
            </a:r>
          </a:p>
          <a:p>
            <a:pPr lvl="1">
              <a:buFont typeface="Wingdings" panose="05000000000000000000" pitchFamily="2" charset="2"/>
              <a:buChar char="Ø"/>
              <a:defRPr/>
            </a:pPr>
            <a:r>
              <a:rPr lang="en-US" dirty="0"/>
              <a:t> Dates and times are entered as character literals and converted explicitly or implicitly</a:t>
            </a:r>
          </a:p>
          <a:p>
            <a:pPr lvl="2">
              <a:buFont typeface="Wingdings" panose="05000000000000000000" pitchFamily="2" charset="2"/>
              <a:buChar char="Ø"/>
              <a:defRPr/>
            </a:pPr>
            <a:r>
              <a:rPr lang="en-US" dirty="0"/>
              <a:t> For example, CHAR converted to DATETIME due to precedence</a:t>
            </a:r>
          </a:p>
          <a:p>
            <a:endParaRPr lang="en-US" altLang="en-US" dirty="0"/>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363961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Content Placeholder 2"/>
          <p:cNvSpPr txBox="1">
            <a:spLocks/>
          </p:cNvSpPr>
          <p:nvPr/>
        </p:nvSpPr>
        <p:spPr>
          <a:xfrm>
            <a:off x="484412" y="955778"/>
            <a:ext cx="11048999" cy="5059679"/>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3200" dirty="0">
                <a:latin typeface="Calibri" panose="020F0502020204030204" pitchFamily="34" charset="0"/>
              </a:rPr>
              <a:t>DATETIME, SMALLDATETIME, DATETIME2, and DATETIMEOFFSET include both date and time data</a:t>
            </a:r>
          </a:p>
          <a:p>
            <a:pPr marL="457200" indent="-457200">
              <a:buFont typeface="Arial" panose="020B0604020202020204" pitchFamily="34" charset="0"/>
              <a:buChar char="•"/>
            </a:pPr>
            <a:r>
              <a:rPr lang="en-US" altLang="en-US" sz="3200" dirty="0">
                <a:latin typeface="Calibri" panose="020F0502020204030204" pitchFamily="34" charset="0"/>
              </a:rPr>
              <a:t>If only date is specified, time set to midnight (all zeroes)</a:t>
            </a:r>
          </a:p>
          <a:p>
            <a:pPr marL="457200" indent="-457200">
              <a:buFont typeface="Arial" panose="020B0604020202020204" pitchFamily="34" charset="0"/>
              <a:buChar char="•"/>
            </a:pPr>
            <a:r>
              <a:rPr lang="en-US" altLang="en-US" sz="3200" dirty="0">
                <a:latin typeface="Calibri" panose="020F0502020204030204" pitchFamily="34" charset="0"/>
              </a:rPr>
              <a:t>If only time is specified, date set to base date (January 1, 1900)</a:t>
            </a:r>
          </a:p>
        </p:txBody>
      </p:sp>
      <p:sp>
        <p:nvSpPr>
          <p:cNvPr id="1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Date and Time Separately</a:t>
            </a:r>
          </a:p>
        </p:txBody>
      </p:sp>
      <p:pic>
        <p:nvPicPr>
          <p:cNvPr id="3" name="Picture 2"/>
          <p:cNvPicPr>
            <a:picLocks noChangeAspect="1"/>
          </p:cNvPicPr>
          <p:nvPr/>
        </p:nvPicPr>
        <p:blipFill>
          <a:blip r:embed="rId2"/>
          <a:stretch>
            <a:fillRect/>
          </a:stretch>
        </p:blipFill>
        <p:spPr>
          <a:xfrm>
            <a:off x="2114978" y="3311872"/>
            <a:ext cx="7629525" cy="952500"/>
          </a:xfrm>
          <a:prstGeom prst="rect">
            <a:avLst/>
          </a:prstGeom>
        </p:spPr>
      </p:pic>
      <p:pic>
        <p:nvPicPr>
          <p:cNvPr id="4" name="Picture 3"/>
          <p:cNvPicPr>
            <a:picLocks noChangeAspect="1"/>
          </p:cNvPicPr>
          <p:nvPr/>
        </p:nvPicPr>
        <p:blipFill>
          <a:blip r:embed="rId3"/>
          <a:stretch>
            <a:fillRect/>
          </a:stretch>
        </p:blipFill>
        <p:spPr>
          <a:xfrm>
            <a:off x="2268769" y="5050959"/>
            <a:ext cx="7329678" cy="1032753"/>
          </a:xfrm>
          <a:prstGeom prst="rect">
            <a:avLst/>
          </a:prstGeom>
        </p:spPr>
      </p:pic>
      <p:pic>
        <p:nvPicPr>
          <p:cNvPr id="5" name="Picture 4"/>
          <p:cNvPicPr>
            <a:picLocks noChangeAspect="1"/>
          </p:cNvPicPr>
          <p:nvPr/>
        </p:nvPicPr>
        <p:blipFill>
          <a:blip r:embed="rId4"/>
          <a:stretch>
            <a:fillRect/>
          </a:stretch>
        </p:blipFill>
        <p:spPr>
          <a:xfrm>
            <a:off x="1103536" y="4264372"/>
            <a:ext cx="9810750" cy="561975"/>
          </a:xfrm>
          <a:prstGeom prst="rect">
            <a:avLst/>
          </a:prstGeom>
        </p:spPr>
      </p:pic>
    </p:spTree>
    <p:extLst>
      <p:ext uri="{BB962C8B-B14F-4D97-AF65-F5344CB8AC3E}">
        <p14:creationId xmlns:p14="http://schemas.microsoft.com/office/powerpoint/2010/main" val="514040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digitaldoctorate.files.wordpress.com/2013/03/stopw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03" y="786492"/>
            <a:ext cx="5072319" cy="40342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582" y="117884"/>
            <a:ext cx="10972800" cy="1143000"/>
          </a:xfrm>
        </p:spPr>
        <p:txBody>
          <a:bodyPr/>
          <a:lstStyle/>
          <a:p>
            <a:r>
              <a:rPr lang="en-US" dirty="0"/>
              <a:t>Working with Time Accuracy</a:t>
            </a:r>
          </a:p>
        </p:txBody>
      </p:sp>
      <p:pic>
        <p:nvPicPr>
          <p:cNvPr id="3" name="Picture 2"/>
          <p:cNvPicPr>
            <a:picLocks noChangeAspect="1"/>
          </p:cNvPicPr>
          <p:nvPr/>
        </p:nvPicPr>
        <p:blipFill>
          <a:blip r:embed="rId3"/>
          <a:stretch>
            <a:fillRect/>
          </a:stretch>
        </p:blipFill>
        <p:spPr>
          <a:xfrm>
            <a:off x="5259172" y="995200"/>
            <a:ext cx="5988210" cy="1897334"/>
          </a:xfrm>
          <a:prstGeom prst="rect">
            <a:avLst/>
          </a:prstGeom>
        </p:spPr>
      </p:pic>
      <p:pic>
        <p:nvPicPr>
          <p:cNvPr id="4" name="Picture 3"/>
          <p:cNvPicPr>
            <a:picLocks noChangeAspect="1"/>
          </p:cNvPicPr>
          <p:nvPr/>
        </p:nvPicPr>
        <p:blipFill>
          <a:blip r:embed="rId4"/>
          <a:stretch>
            <a:fillRect/>
          </a:stretch>
        </p:blipFill>
        <p:spPr>
          <a:xfrm>
            <a:off x="5259172" y="2871705"/>
            <a:ext cx="4371704" cy="1949020"/>
          </a:xfrm>
          <a:prstGeom prst="rect">
            <a:avLst/>
          </a:prstGeom>
        </p:spPr>
      </p:pic>
      <p:pic>
        <p:nvPicPr>
          <p:cNvPr id="5" name="Picture 4"/>
          <p:cNvPicPr>
            <a:picLocks noChangeAspect="1"/>
          </p:cNvPicPr>
          <p:nvPr/>
        </p:nvPicPr>
        <p:blipFill>
          <a:blip r:embed="rId5"/>
          <a:stretch>
            <a:fillRect/>
          </a:stretch>
        </p:blipFill>
        <p:spPr>
          <a:xfrm>
            <a:off x="409303" y="5200078"/>
            <a:ext cx="11369495" cy="649046"/>
          </a:xfrm>
          <a:prstGeom prst="rect">
            <a:avLst/>
          </a:prstGeom>
        </p:spPr>
      </p:pic>
    </p:spTree>
    <p:extLst>
      <p:ext uri="{BB962C8B-B14F-4D97-AF65-F5344CB8AC3E}">
        <p14:creationId xmlns:p14="http://schemas.microsoft.com/office/powerpoint/2010/main" val="66513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2073-DFEC-4FB7-9989-5D66B9FBF87B}"/>
              </a:ext>
            </a:extLst>
          </p:cNvPr>
          <p:cNvSpPr>
            <a:spLocks noGrp="1"/>
          </p:cNvSpPr>
          <p:nvPr>
            <p:ph type="title"/>
          </p:nvPr>
        </p:nvSpPr>
        <p:spPr>
          <a:xfrm>
            <a:off x="609600" y="177800"/>
            <a:ext cx="10972800" cy="1143000"/>
          </a:xfrm>
        </p:spPr>
        <p:txBody>
          <a:bodyPr/>
          <a:lstStyle/>
          <a:p>
            <a:r>
              <a:rPr lang="en-US" dirty="0"/>
              <a:t>Date Functions</a:t>
            </a:r>
          </a:p>
        </p:txBody>
      </p:sp>
      <p:pic>
        <p:nvPicPr>
          <p:cNvPr id="3" name="Picture 2">
            <a:extLst>
              <a:ext uri="{FF2B5EF4-FFF2-40B4-BE49-F238E27FC236}">
                <a16:creationId xmlns:a16="http://schemas.microsoft.com/office/drawing/2014/main" id="{0CFF09CB-FBFF-49A4-8C9B-7DA4CC888780}"/>
              </a:ext>
            </a:extLst>
          </p:cNvPr>
          <p:cNvPicPr>
            <a:picLocks noChangeAspect="1"/>
          </p:cNvPicPr>
          <p:nvPr/>
        </p:nvPicPr>
        <p:blipFill>
          <a:blip r:embed="rId2"/>
          <a:stretch>
            <a:fillRect/>
          </a:stretch>
        </p:blipFill>
        <p:spPr>
          <a:xfrm>
            <a:off x="702639" y="923925"/>
            <a:ext cx="10786722" cy="2819400"/>
          </a:xfrm>
          <a:prstGeom prst="rect">
            <a:avLst/>
          </a:prstGeom>
        </p:spPr>
      </p:pic>
      <p:pic>
        <p:nvPicPr>
          <p:cNvPr id="4" name="Picture 3">
            <a:extLst>
              <a:ext uri="{FF2B5EF4-FFF2-40B4-BE49-F238E27FC236}">
                <a16:creationId xmlns:a16="http://schemas.microsoft.com/office/drawing/2014/main" id="{CDCDE830-619F-4C78-9831-DB97E883D3FD}"/>
              </a:ext>
            </a:extLst>
          </p:cNvPr>
          <p:cNvPicPr>
            <a:picLocks noChangeAspect="1"/>
          </p:cNvPicPr>
          <p:nvPr/>
        </p:nvPicPr>
        <p:blipFill>
          <a:blip r:embed="rId3"/>
          <a:stretch>
            <a:fillRect/>
          </a:stretch>
        </p:blipFill>
        <p:spPr>
          <a:xfrm>
            <a:off x="702639" y="3835400"/>
            <a:ext cx="10971143" cy="2273300"/>
          </a:xfrm>
          <a:prstGeom prst="rect">
            <a:avLst/>
          </a:prstGeom>
        </p:spPr>
      </p:pic>
    </p:spTree>
    <p:extLst>
      <p:ext uri="{BB962C8B-B14F-4D97-AF65-F5344CB8AC3E}">
        <p14:creationId xmlns:p14="http://schemas.microsoft.com/office/powerpoint/2010/main" val="1788349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4810" y="4195382"/>
            <a:ext cx="11521635" cy="957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9366" y="4212769"/>
            <a:ext cx="11527079" cy="1231106"/>
          </a:xfrm>
          <a:prstGeom prst="rect">
            <a:avLst/>
          </a:prstGeom>
          <a:noFill/>
        </p:spPr>
        <p:txBody>
          <a:bodyPr wrap="square" rtlCol="0">
            <a:spAutoFit/>
          </a:bodyPr>
          <a:lstStyle/>
          <a:p>
            <a:pPr marL="0" lvl="1"/>
            <a:r>
              <a:rPr lang="en-US" altLang="en-US" sz="2800" dirty="0">
                <a:latin typeface="Calibri" panose="020F0502020204030204" pitchFamily="34" charset="0"/>
              </a:rPr>
              <a:t>CHAR -&gt; VARCHAR -&gt; NCHAR -&gt; NVARCHAR -&gt; BIT -&gt; TINYINT -&gt; SMALLINT -&gt; INT -&gt; BIGINT -&gt; MONEY -&gt; DECIMAL -&gt; TIME -&gt; DATE -&gt; DATETIME2 -&gt; XML</a:t>
            </a:r>
          </a:p>
          <a:p>
            <a:endParaRPr lang="en-US" dirty="0"/>
          </a:p>
        </p:txBody>
      </p:sp>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256708" y="1186543"/>
            <a:ext cx="11353799" cy="5139362"/>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sz="2800" dirty="0">
                <a:latin typeface="Calibri" panose="020F0502020204030204" pitchFamily="34" charset="0"/>
              </a:rPr>
              <a:t>Data type precedence determines which data type will be chosen when expressions of different types are combined</a:t>
            </a:r>
          </a:p>
          <a:p>
            <a:pPr marL="457200" indent="-457200">
              <a:buFont typeface="Wingdings" panose="05000000000000000000" pitchFamily="2" charset="2"/>
              <a:buChar char="Ø"/>
            </a:pPr>
            <a:r>
              <a:rPr lang="en-US" altLang="en-US" sz="2800" dirty="0">
                <a:latin typeface="Calibri" panose="020F0502020204030204" pitchFamily="34" charset="0"/>
              </a:rPr>
              <a:t>Data type with the lower precedence is implicitly converted to the data type with the higher precedence</a:t>
            </a:r>
          </a:p>
          <a:p>
            <a:pPr marL="457200" indent="-457200">
              <a:buFont typeface="Wingdings" panose="05000000000000000000" pitchFamily="2" charset="2"/>
              <a:buChar char="Ø"/>
            </a:pPr>
            <a:r>
              <a:rPr lang="en-US" altLang="en-US" sz="2800" dirty="0">
                <a:latin typeface="Calibri" panose="020F0502020204030204" pitchFamily="34" charset="0"/>
              </a:rPr>
              <a:t>Conversion to type of lower precedence must be made explicitly (with CAST or CONVERT function)</a:t>
            </a:r>
          </a:p>
        </p:txBody>
      </p:sp>
      <p:sp>
        <p:nvSpPr>
          <p:cNvPr id="2" name="TextBox 1"/>
          <p:cNvSpPr txBox="1"/>
          <p:nvPr/>
        </p:nvSpPr>
        <p:spPr>
          <a:xfrm>
            <a:off x="256708" y="5346310"/>
            <a:ext cx="11559737" cy="1077218"/>
          </a:xfrm>
          <a:prstGeom prst="rect">
            <a:avLst/>
          </a:prstGeom>
          <a:noFill/>
        </p:spPr>
        <p:txBody>
          <a:bodyPr wrap="square" rtlCol="0">
            <a:spAutoFit/>
          </a:bodyPr>
          <a:lstStyle/>
          <a:p>
            <a:pPr algn="ctr"/>
            <a:r>
              <a:rPr lang="en-US" sz="3200" dirty="0">
                <a:latin typeface="Calibri" panose="020F0502020204030204" pitchFamily="34" charset="0"/>
                <a:hlinkClick r:id="rId2"/>
              </a:rPr>
              <a:t>https://docs.microsoft.com/en-us/sql/t-sql/data-types/data-type-precedence-transact-sql</a:t>
            </a:r>
            <a:endParaRPr lang="en-US" sz="3200" dirty="0">
              <a:latin typeface="Calibri" panose="020F0502020204030204" pitchFamily="34" charset="0"/>
            </a:endParaRPr>
          </a:p>
        </p:txBody>
      </p:sp>
      <p:sp>
        <p:nvSpPr>
          <p:cNvPr id="10" name="Title 1"/>
          <p:cNvSpPr txBox="1">
            <a:spLocks/>
          </p:cNvSpPr>
          <p:nvPr/>
        </p:nvSpPr>
        <p:spPr>
          <a:xfrm>
            <a:off x="256708" y="16221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Precedence</a:t>
            </a:r>
          </a:p>
        </p:txBody>
      </p:sp>
    </p:spTree>
    <p:extLst>
      <p:ext uri="{BB962C8B-B14F-4D97-AF65-F5344CB8AC3E}">
        <p14:creationId xmlns:p14="http://schemas.microsoft.com/office/powerpoint/2010/main" val="229785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Title 1"/>
          <p:cNvSpPr txBox="1">
            <a:spLocks/>
          </p:cNvSpPr>
          <p:nvPr/>
        </p:nvSpPr>
        <p:spPr>
          <a:xfrm>
            <a:off x="235132" y="13119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a:t>
            </a:r>
          </a:p>
        </p:txBody>
      </p:sp>
      <p:pic>
        <p:nvPicPr>
          <p:cNvPr id="2" name="Picture 1"/>
          <p:cNvPicPr>
            <a:picLocks noChangeAspect="1"/>
          </p:cNvPicPr>
          <p:nvPr/>
        </p:nvPicPr>
        <p:blipFill>
          <a:blip r:embed="rId2"/>
          <a:stretch>
            <a:fillRect/>
          </a:stretch>
        </p:blipFill>
        <p:spPr>
          <a:xfrm>
            <a:off x="1528762" y="836046"/>
            <a:ext cx="8524875" cy="5124450"/>
          </a:xfrm>
          <a:prstGeom prst="rect">
            <a:avLst/>
          </a:prstGeom>
        </p:spPr>
      </p:pic>
    </p:spTree>
    <p:extLst>
      <p:ext uri="{BB962C8B-B14F-4D97-AF65-F5344CB8AC3E}">
        <p14:creationId xmlns:p14="http://schemas.microsoft.com/office/powerpoint/2010/main" val="9388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1257" y="135301"/>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 </a:t>
            </a:r>
          </a:p>
        </p:txBody>
      </p:sp>
      <p:pic>
        <p:nvPicPr>
          <p:cNvPr id="3" name="Picture 2">
            <a:extLst>
              <a:ext uri="{FF2B5EF4-FFF2-40B4-BE49-F238E27FC236}">
                <a16:creationId xmlns:a16="http://schemas.microsoft.com/office/drawing/2014/main" id="{B261169D-0D48-43D7-9706-D7FAE31767D0}"/>
              </a:ext>
            </a:extLst>
          </p:cNvPr>
          <p:cNvPicPr>
            <a:picLocks noChangeAspect="1"/>
          </p:cNvPicPr>
          <p:nvPr/>
        </p:nvPicPr>
        <p:blipFill>
          <a:blip r:embed="rId2"/>
          <a:stretch>
            <a:fillRect/>
          </a:stretch>
        </p:blipFill>
        <p:spPr>
          <a:xfrm>
            <a:off x="522793" y="1049701"/>
            <a:ext cx="11146413" cy="5111038"/>
          </a:xfrm>
          <a:prstGeom prst="rect">
            <a:avLst/>
          </a:prstGeom>
        </p:spPr>
      </p:pic>
    </p:spTree>
    <p:extLst>
      <p:ext uri="{BB962C8B-B14F-4D97-AF65-F5344CB8AC3E}">
        <p14:creationId xmlns:p14="http://schemas.microsoft.com/office/powerpoint/2010/main" val="60668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STRING Functions</a:t>
            </a:r>
          </a:p>
        </p:txBody>
      </p:sp>
      <p:pic>
        <p:nvPicPr>
          <p:cNvPr id="3" name="Picture 2">
            <a:extLst>
              <a:ext uri="{FF2B5EF4-FFF2-40B4-BE49-F238E27FC236}">
                <a16:creationId xmlns:a16="http://schemas.microsoft.com/office/drawing/2014/main" id="{A2BE23EA-3C45-4602-B341-80DE65C52DCC}"/>
              </a:ext>
            </a:extLst>
          </p:cNvPr>
          <p:cNvPicPr>
            <a:picLocks noChangeAspect="1"/>
          </p:cNvPicPr>
          <p:nvPr/>
        </p:nvPicPr>
        <p:blipFill>
          <a:blip r:embed="rId2"/>
          <a:stretch>
            <a:fillRect/>
          </a:stretch>
        </p:blipFill>
        <p:spPr>
          <a:xfrm>
            <a:off x="2243379" y="1016001"/>
            <a:ext cx="8018221" cy="2703512"/>
          </a:xfrm>
          <a:prstGeom prst="rect">
            <a:avLst/>
          </a:prstGeom>
        </p:spPr>
      </p:pic>
      <p:pic>
        <p:nvPicPr>
          <p:cNvPr id="6" name="Picture 5">
            <a:extLst>
              <a:ext uri="{FF2B5EF4-FFF2-40B4-BE49-F238E27FC236}">
                <a16:creationId xmlns:a16="http://schemas.microsoft.com/office/drawing/2014/main" id="{3FE3928D-B3F8-4EED-AF23-D990EB8C683F}"/>
              </a:ext>
            </a:extLst>
          </p:cNvPr>
          <p:cNvPicPr>
            <a:picLocks noChangeAspect="1"/>
          </p:cNvPicPr>
          <p:nvPr/>
        </p:nvPicPr>
        <p:blipFill>
          <a:blip r:embed="rId3"/>
          <a:stretch>
            <a:fillRect/>
          </a:stretch>
        </p:blipFill>
        <p:spPr>
          <a:xfrm>
            <a:off x="2827316" y="3719513"/>
            <a:ext cx="6850346" cy="2427288"/>
          </a:xfrm>
          <a:prstGeom prst="rect">
            <a:avLst/>
          </a:prstGeom>
        </p:spPr>
      </p:pic>
    </p:spTree>
    <p:extLst>
      <p:ext uri="{BB962C8B-B14F-4D97-AF65-F5344CB8AC3E}">
        <p14:creationId xmlns:p14="http://schemas.microsoft.com/office/powerpoint/2010/main" val="119200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46710" y="210296"/>
            <a:ext cx="10972800" cy="1143000"/>
          </a:xfrm>
        </p:spPr>
        <p:txBody>
          <a:bodyPr/>
          <a:lstStyle/>
          <a:p>
            <a:r>
              <a:rPr lang="en-US" altLang="en-US" dirty="0"/>
              <a:t>SQL Editor Toolbar and Query Editor Window</a:t>
            </a:r>
            <a:endParaRPr lang="en-US" altLang="en-US" dirty="0">
              <a:solidFill>
                <a:schemeClr val="tx1"/>
              </a:solidFill>
            </a:endParaRPr>
          </a:p>
        </p:txBody>
      </p:sp>
      <p:grpSp>
        <p:nvGrpSpPr>
          <p:cNvPr id="48135" name="Group 48134">
            <a:extLst>
              <a:ext uri="{FF2B5EF4-FFF2-40B4-BE49-F238E27FC236}">
                <a16:creationId xmlns:a16="http://schemas.microsoft.com/office/drawing/2014/main" id="{B0DB1AF7-0B97-45D4-976B-D72339B5C4BF}"/>
              </a:ext>
            </a:extLst>
          </p:cNvPr>
          <p:cNvGrpSpPr/>
          <p:nvPr/>
        </p:nvGrpSpPr>
        <p:grpSpPr>
          <a:xfrm>
            <a:off x="536640" y="1259898"/>
            <a:ext cx="11118719" cy="4338203"/>
            <a:chOff x="793881" y="1433947"/>
            <a:chExt cx="11118719" cy="4338203"/>
          </a:xfrm>
        </p:grpSpPr>
        <p:grpSp>
          <p:nvGrpSpPr>
            <p:cNvPr id="26" name="Group 25">
              <a:extLst>
                <a:ext uri="{FF2B5EF4-FFF2-40B4-BE49-F238E27FC236}">
                  <a16:creationId xmlns:a16="http://schemas.microsoft.com/office/drawing/2014/main" id="{AA4A8AB6-F0D7-4D3C-9D8E-48ED574B29B2}"/>
                </a:ext>
              </a:extLst>
            </p:cNvPr>
            <p:cNvGrpSpPr/>
            <p:nvPr/>
          </p:nvGrpSpPr>
          <p:grpSpPr>
            <a:xfrm>
              <a:off x="793881" y="1448260"/>
              <a:ext cx="10782037" cy="4323890"/>
              <a:chOff x="793881" y="1029160"/>
              <a:chExt cx="10782037" cy="4323890"/>
            </a:xfrm>
          </p:grpSpPr>
          <p:pic>
            <p:nvPicPr>
              <p:cNvPr id="4" name="Picture 3">
                <a:extLst>
                  <a:ext uri="{FF2B5EF4-FFF2-40B4-BE49-F238E27FC236}">
                    <a16:creationId xmlns:a16="http://schemas.microsoft.com/office/drawing/2014/main" id="{19D9E246-4D8A-40B8-8BB3-D362618ADA6A}"/>
                  </a:ext>
                </a:extLst>
              </p:cNvPr>
              <p:cNvPicPr>
                <a:picLocks noChangeAspect="1"/>
              </p:cNvPicPr>
              <p:nvPr/>
            </p:nvPicPr>
            <p:blipFill>
              <a:blip r:embed="rId2"/>
              <a:stretch>
                <a:fillRect/>
              </a:stretch>
            </p:blipFill>
            <p:spPr>
              <a:xfrm>
                <a:off x="793881" y="1848596"/>
                <a:ext cx="10782037" cy="3504454"/>
              </a:xfrm>
              <a:prstGeom prst="rect">
                <a:avLst/>
              </a:prstGeom>
            </p:spPr>
          </p:pic>
          <p:sp>
            <p:nvSpPr>
              <p:cNvPr id="5" name="Rectangle: Rounded Corners 4">
                <a:extLst>
                  <a:ext uri="{FF2B5EF4-FFF2-40B4-BE49-F238E27FC236}">
                    <a16:creationId xmlns:a16="http://schemas.microsoft.com/office/drawing/2014/main" id="{3F0A35AE-957E-4C3E-B898-C72DE382887B}"/>
                  </a:ext>
                </a:extLst>
              </p:cNvPr>
              <p:cNvSpPr/>
              <p:nvPr/>
            </p:nvSpPr>
            <p:spPr>
              <a:xfrm>
                <a:off x="1701800" y="1848596"/>
                <a:ext cx="24765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B5E325D-DC1A-4918-9321-263CEA8C7DBB}"/>
                  </a:ext>
                </a:extLst>
              </p:cNvPr>
              <p:cNvSpPr/>
              <p:nvPr/>
            </p:nvSpPr>
            <p:spPr>
              <a:xfrm>
                <a:off x="5651500" y="2635996"/>
                <a:ext cx="22098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8B1553A-74A5-4F25-8644-CF731B27B676}"/>
                  </a:ext>
                </a:extLst>
              </p:cNvPr>
              <p:cNvSpPr/>
              <p:nvPr/>
            </p:nvSpPr>
            <p:spPr>
              <a:xfrm>
                <a:off x="6807200" y="4502896"/>
                <a:ext cx="1003300" cy="5263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95063D-4951-43E5-899A-AECE45AD8116}"/>
                  </a:ext>
                </a:extLst>
              </p:cNvPr>
              <p:cNvSpPr txBox="1"/>
              <p:nvPr/>
            </p:nvSpPr>
            <p:spPr>
              <a:xfrm>
                <a:off x="1816100" y="1029160"/>
                <a:ext cx="2362200" cy="369332"/>
              </a:xfrm>
              <a:prstGeom prst="rect">
                <a:avLst/>
              </a:prstGeom>
              <a:noFill/>
            </p:spPr>
            <p:txBody>
              <a:bodyPr wrap="square" rtlCol="0">
                <a:spAutoFit/>
              </a:bodyPr>
              <a:lstStyle/>
              <a:p>
                <a:r>
                  <a:rPr lang="en-US" dirty="0"/>
                  <a:t>Available Databases</a:t>
                </a:r>
              </a:p>
            </p:txBody>
          </p:sp>
          <p:sp>
            <p:nvSpPr>
              <p:cNvPr id="14" name="Arrow: Down 13">
                <a:extLst>
                  <a:ext uri="{FF2B5EF4-FFF2-40B4-BE49-F238E27FC236}">
                    <a16:creationId xmlns:a16="http://schemas.microsoft.com/office/drawing/2014/main" id="{8B45C18C-476F-473F-8F14-1C89A8F63691}"/>
                  </a:ext>
                </a:extLst>
              </p:cNvPr>
              <p:cNvSpPr/>
              <p:nvPr/>
            </p:nvSpPr>
            <p:spPr>
              <a:xfrm>
                <a:off x="2578100" y="14238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465AEE-B01D-4E26-AAAD-26F19B1BA044}"/>
                  </a:ext>
                </a:extLst>
              </p:cNvPr>
              <p:cNvSpPr txBox="1"/>
              <p:nvPr/>
            </p:nvSpPr>
            <p:spPr>
              <a:xfrm>
                <a:off x="7308850" y="3343142"/>
                <a:ext cx="3263900" cy="646331"/>
              </a:xfrm>
              <a:prstGeom prst="rect">
                <a:avLst/>
              </a:prstGeom>
              <a:noFill/>
            </p:spPr>
            <p:txBody>
              <a:bodyPr wrap="square" rtlCol="0">
                <a:spAutoFit/>
              </a:bodyPr>
              <a:lstStyle/>
              <a:p>
                <a:r>
                  <a:rPr lang="en-US" b="1" dirty="0">
                    <a:solidFill>
                      <a:schemeClr val="accent3"/>
                    </a:solidFill>
                  </a:rPr>
                  <a:t>Three places where database names can be referenced.</a:t>
                </a:r>
              </a:p>
            </p:txBody>
          </p:sp>
          <p:cxnSp>
            <p:nvCxnSpPr>
              <p:cNvPr id="20" name="Straight Arrow Connector 19">
                <a:extLst>
                  <a:ext uri="{FF2B5EF4-FFF2-40B4-BE49-F238E27FC236}">
                    <a16:creationId xmlns:a16="http://schemas.microsoft.com/office/drawing/2014/main" id="{C5595306-F5FA-4592-B5DE-F2BDFCEB2276}"/>
                  </a:ext>
                </a:extLst>
              </p:cNvPr>
              <p:cNvCxnSpPr>
                <a:cxnSpLocks/>
              </p:cNvCxnSpPr>
              <p:nvPr/>
            </p:nvCxnSpPr>
            <p:spPr>
              <a:xfrm flipH="1">
                <a:off x="7861300" y="3962400"/>
                <a:ext cx="393700" cy="53251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1DAD91-EF7E-4F0C-B059-E9264D1CE45C}"/>
                  </a:ext>
                </a:extLst>
              </p:cNvPr>
              <p:cNvCxnSpPr>
                <a:cxnSpLocks/>
              </p:cNvCxnSpPr>
              <p:nvPr/>
            </p:nvCxnSpPr>
            <p:spPr>
              <a:xfrm flipH="1" flipV="1">
                <a:off x="7956550" y="2897558"/>
                <a:ext cx="400050" cy="45524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2EC4B0DE-5BB5-419B-9FFF-F3EA0A930BB1}"/>
                </a:ext>
              </a:extLst>
            </p:cNvPr>
            <p:cNvCxnSpPr>
              <a:cxnSpLocks/>
              <a:stCxn id="15" idx="1"/>
              <a:endCxn id="5" idx="2"/>
            </p:cNvCxnSpPr>
            <p:nvPr/>
          </p:nvCxnSpPr>
          <p:spPr>
            <a:xfrm rot="10800000">
              <a:off x="2940050" y="2679700"/>
              <a:ext cx="4368800" cy="1405708"/>
            </a:xfrm>
            <a:prstGeom prst="bentConnector2">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DF60DC9F-47B7-4ECA-BC2D-E8F780803476}"/>
                </a:ext>
              </a:extLst>
            </p:cNvPr>
            <p:cNvSpPr/>
            <p:nvPr/>
          </p:nvSpPr>
          <p:spPr>
            <a:xfrm>
              <a:off x="4692649"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44D24626-D82E-4C6C-BCD5-81E87B3355F4}"/>
                </a:ext>
              </a:extLst>
            </p:cNvPr>
            <p:cNvSpPr txBox="1"/>
            <p:nvPr/>
          </p:nvSpPr>
          <p:spPr>
            <a:xfrm>
              <a:off x="4178300" y="1448260"/>
              <a:ext cx="1473200" cy="369332"/>
            </a:xfrm>
            <a:prstGeom prst="rect">
              <a:avLst/>
            </a:prstGeom>
            <a:noFill/>
          </p:spPr>
          <p:txBody>
            <a:bodyPr wrap="square" rtlCol="0">
              <a:spAutoFit/>
            </a:bodyPr>
            <a:lstStyle/>
            <a:p>
              <a:r>
                <a:rPr lang="en-US" dirty="0"/>
                <a:t>Execute (F5)</a:t>
              </a:r>
            </a:p>
          </p:txBody>
        </p:sp>
        <p:sp>
          <p:nvSpPr>
            <p:cNvPr id="42" name="TextBox 41">
              <a:extLst>
                <a:ext uri="{FF2B5EF4-FFF2-40B4-BE49-F238E27FC236}">
                  <a16:creationId xmlns:a16="http://schemas.microsoft.com/office/drawing/2014/main" id="{A66A4DE3-ED10-4338-9069-4CAF1448701A}"/>
                </a:ext>
              </a:extLst>
            </p:cNvPr>
            <p:cNvSpPr txBox="1"/>
            <p:nvPr/>
          </p:nvSpPr>
          <p:spPr>
            <a:xfrm>
              <a:off x="6235699" y="1433947"/>
              <a:ext cx="882654" cy="369332"/>
            </a:xfrm>
            <a:prstGeom prst="rect">
              <a:avLst/>
            </a:prstGeom>
            <a:noFill/>
          </p:spPr>
          <p:txBody>
            <a:bodyPr wrap="square" rtlCol="0">
              <a:spAutoFit/>
            </a:bodyPr>
            <a:lstStyle/>
            <a:p>
              <a:r>
                <a:rPr lang="en-US" dirty="0"/>
                <a:t>Parse</a:t>
              </a:r>
            </a:p>
          </p:txBody>
        </p:sp>
        <p:sp>
          <p:nvSpPr>
            <p:cNvPr id="43" name="Arrow: Down 42">
              <a:extLst>
                <a:ext uri="{FF2B5EF4-FFF2-40B4-BE49-F238E27FC236}">
                  <a16:creationId xmlns:a16="http://schemas.microsoft.com/office/drawing/2014/main" id="{2ED2C042-5AF6-4DC8-B378-B93E175AE27B}"/>
                </a:ext>
              </a:extLst>
            </p:cNvPr>
            <p:cNvSpPr/>
            <p:nvPr/>
          </p:nvSpPr>
          <p:spPr>
            <a:xfrm>
              <a:off x="637539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Arrow: Down 43">
              <a:extLst>
                <a:ext uri="{FF2B5EF4-FFF2-40B4-BE49-F238E27FC236}">
                  <a16:creationId xmlns:a16="http://schemas.microsoft.com/office/drawing/2014/main" id="{2D396BF4-578A-41FF-B1DF-47741DDDD545}"/>
                </a:ext>
              </a:extLst>
            </p:cNvPr>
            <p:cNvSpPr/>
            <p:nvPr/>
          </p:nvSpPr>
          <p:spPr>
            <a:xfrm>
              <a:off x="735964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FBB930B0-260D-4FAF-889A-2FC2894B1C03}"/>
                </a:ext>
              </a:extLst>
            </p:cNvPr>
            <p:cNvSpPr txBox="1"/>
            <p:nvPr/>
          </p:nvSpPr>
          <p:spPr>
            <a:xfrm>
              <a:off x="6959600" y="1447863"/>
              <a:ext cx="1473200" cy="369332"/>
            </a:xfrm>
            <a:prstGeom prst="rect">
              <a:avLst/>
            </a:prstGeom>
            <a:noFill/>
          </p:spPr>
          <p:txBody>
            <a:bodyPr wrap="square" rtlCol="0">
              <a:spAutoFit/>
            </a:bodyPr>
            <a:lstStyle/>
            <a:p>
              <a:r>
                <a:rPr lang="en-US" dirty="0"/>
                <a:t>Intellisense</a:t>
              </a:r>
            </a:p>
          </p:txBody>
        </p:sp>
        <p:sp>
          <p:nvSpPr>
            <p:cNvPr id="46" name="Arrow: Down 45">
              <a:extLst>
                <a:ext uri="{FF2B5EF4-FFF2-40B4-BE49-F238E27FC236}">
                  <a16:creationId xmlns:a16="http://schemas.microsoft.com/office/drawing/2014/main" id="{1628A825-0CF6-4F49-90DC-0965DAA7BA2A}"/>
                </a:ext>
              </a:extLst>
            </p:cNvPr>
            <p:cNvSpPr/>
            <p:nvPr/>
          </p:nvSpPr>
          <p:spPr>
            <a:xfrm>
              <a:off x="10115550"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Down 46">
              <a:extLst>
                <a:ext uri="{FF2B5EF4-FFF2-40B4-BE49-F238E27FC236}">
                  <a16:creationId xmlns:a16="http://schemas.microsoft.com/office/drawing/2014/main" id="{8D80C9B4-0506-4DD6-BA1A-83DBA35D9F88}"/>
                </a:ext>
              </a:extLst>
            </p:cNvPr>
            <p:cNvSpPr/>
            <p:nvPr/>
          </p:nvSpPr>
          <p:spPr>
            <a:xfrm>
              <a:off x="11008359"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BE105CC0-7687-455D-9EBD-0BDC0B309976}"/>
                </a:ext>
              </a:extLst>
            </p:cNvPr>
            <p:cNvSpPr txBox="1"/>
            <p:nvPr/>
          </p:nvSpPr>
          <p:spPr>
            <a:xfrm>
              <a:off x="9620250" y="1447829"/>
              <a:ext cx="1473200" cy="369332"/>
            </a:xfrm>
            <a:prstGeom prst="rect">
              <a:avLst/>
            </a:prstGeom>
            <a:noFill/>
          </p:spPr>
          <p:txBody>
            <a:bodyPr wrap="square" rtlCol="0">
              <a:spAutoFit/>
            </a:bodyPr>
            <a:lstStyle/>
            <a:p>
              <a:r>
                <a:rPr lang="en-US" dirty="0"/>
                <a:t>Comments</a:t>
              </a:r>
            </a:p>
          </p:txBody>
        </p:sp>
        <p:sp>
          <p:nvSpPr>
            <p:cNvPr id="49" name="TextBox 48">
              <a:extLst>
                <a:ext uri="{FF2B5EF4-FFF2-40B4-BE49-F238E27FC236}">
                  <a16:creationId xmlns:a16="http://schemas.microsoft.com/office/drawing/2014/main" id="{33A25EE5-ECCD-46BA-B3D1-B76266D4ACBE}"/>
                </a:ext>
              </a:extLst>
            </p:cNvPr>
            <p:cNvSpPr txBox="1"/>
            <p:nvPr/>
          </p:nvSpPr>
          <p:spPr>
            <a:xfrm>
              <a:off x="10845800" y="1446647"/>
              <a:ext cx="1066800" cy="369332"/>
            </a:xfrm>
            <a:prstGeom prst="rect">
              <a:avLst/>
            </a:prstGeom>
            <a:noFill/>
          </p:spPr>
          <p:txBody>
            <a:bodyPr wrap="square" rtlCol="0">
              <a:spAutoFit/>
            </a:bodyPr>
            <a:lstStyle/>
            <a:p>
              <a:r>
                <a:rPr lang="en-US" dirty="0"/>
                <a:t>Indents</a:t>
              </a:r>
            </a:p>
          </p:txBody>
        </p:sp>
      </p:grpSp>
    </p:spTree>
    <p:extLst>
      <p:ext uri="{BB962C8B-B14F-4D97-AF65-F5344CB8AC3E}">
        <p14:creationId xmlns:p14="http://schemas.microsoft.com/office/powerpoint/2010/main" val="3372257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Replace Function</a:t>
            </a:r>
          </a:p>
        </p:txBody>
      </p:sp>
      <p:pic>
        <p:nvPicPr>
          <p:cNvPr id="4" name="Picture 3">
            <a:extLst>
              <a:ext uri="{FF2B5EF4-FFF2-40B4-BE49-F238E27FC236}">
                <a16:creationId xmlns:a16="http://schemas.microsoft.com/office/drawing/2014/main" id="{C2B2914E-5142-4867-9A17-E11A96FDE3DF}"/>
              </a:ext>
            </a:extLst>
          </p:cNvPr>
          <p:cNvPicPr>
            <a:picLocks noChangeAspect="1"/>
          </p:cNvPicPr>
          <p:nvPr/>
        </p:nvPicPr>
        <p:blipFill>
          <a:blip r:embed="rId2"/>
          <a:stretch>
            <a:fillRect/>
          </a:stretch>
        </p:blipFill>
        <p:spPr>
          <a:xfrm>
            <a:off x="609600" y="4331860"/>
            <a:ext cx="10509061" cy="2090004"/>
          </a:xfrm>
          <a:prstGeom prst="rect">
            <a:avLst/>
          </a:prstGeom>
        </p:spPr>
      </p:pic>
      <p:pic>
        <p:nvPicPr>
          <p:cNvPr id="5" name="Picture 4">
            <a:extLst>
              <a:ext uri="{FF2B5EF4-FFF2-40B4-BE49-F238E27FC236}">
                <a16:creationId xmlns:a16="http://schemas.microsoft.com/office/drawing/2014/main" id="{C245319E-F16C-4379-934D-DC0E4C3EBA8F}"/>
              </a:ext>
            </a:extLst>
          </p:cNvPr>
          <p:cNvPicPr>
            <a:picLocks noChangeAspect="1"/>
          </p:cNvPicPr>
          <p:nvPr/>
        </p:nvPicPr>
        <p:blipFill>
          <a:blip r:embed="rId3"/>
          <a:stretch>
            <a:fillRect/>
          </a:stretch>
        </p:blipFill>
        <p:spPr>
          <a:xfrm>
            <a:off x="609600" y="886252"/>
            <a:ext cx="9839325" cy="3279775"/>
          </a:xfrm>
          <a:prstGeom prst="rect">
            <a:avLst/>
          </a:prstGeom>
        </p:spPr>
      </p:pic>
    </p:spTree>
    <p:extLst>
      <p:ext uri="{BB962C8B-B14F-4D97-AF65-F5344CB8AC3E}">
        <p14:creationId xmlns:p14="http://schemas.microsoft.com/office/powerpoint/2010/main" val="839364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F3633E8-F223-4158-9A07-16A02DF47196}"/>
              </a:ext>
            </a:extLst>
          </p:cNvPr>
          <p:cNvSpPr txBox="1">
            <a:spLocks/>
          </p:cNvSpPr>
          <p:nvPr/>
        </p:nvSpPr>
        <p:spPr>
          <a:xfrm>
            <a:off x="239697" y="219080"/>
            <a:ext cx="10515600" cy="674267"/>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Formatting Date and Time</a:t>
            </a:r>
          </a:p>
        </p:txBody>
      </p:sp>
      <p:pic>
        <p:nvPicPr>
          <p:cNvPr id="3" name="Picture 2">
            <a:extLst>
              <a:ext uri="{FF2B5EF4-FFF2-40B4-BE49-F238E27FC236}">
                <a16:creationId xmlns:a16="http://schemas.microsoft.com/office/drawing/2014/main" id="{BB42B28D-10A1-40A8-A6B8-56F68485F5AF}"/>
              </a:ext>
            </a:extLst>
          </p:cNvPr>
          <p:cNvPicPr>
            <a:picLocks noChangeAspect="1"/>
          </p:cNvPicPr>
          <p:nvPr/>
        </p:nvPicPr>
        <p:blipFill>
          <a:blip r:embed="rId2"/>
          <a:stretch>
            <a:fillRect/>
          </a:stretch>
        </p:blipFill>
        <p:spPr>
          <a:xfrm>
            <a:off x="718351" y="1012022"/>
            <a:ext cx="10755297" cy="2125253"/>
          </a:xfrm>
          <a:prstGeom prst="rect">
            <a:avLst/>
          </a:prstGeom>
        </p:spPr>
      </p:pic>
      <p:pic>
        <p:nvPicPr>
          <p:cNvPr id="4" name="Picture 3">
            <a:extLst>
              <a:ext uri="{FF2B5EF4-FFF2-40B4-BE49-F238E27FC236}">
                <a16:creationId xmlns:a16="http://schemas.microsoft.com/office/drawing/2014/main" id="{6B62BF88-941A-4EE1-B0A6-EFE299694AC9}"/>
              </a:ext>
            </a:extLst>
          </p:cNvPr>
          <p:cNvPicPr>
            <a:picLocks noChangeAspect="1"/>
          </p:cNvPicPr>
          <p:nvPr/>
        </p:nvPicPr>
        <p:blipFill>
          <a:blip r:embed="rId3"/>
          <a:stretch>
            <a:fillRect/>
          </a:stretch>
        </p:blipFill>
        <p:spPr>
          <a:xfrm>
            <a:off x="3780759" y="3369776"/>
            <a:ext cx="4276816" cy="2646784"/>
          </a:xfrm>
          <a:prstGeom prst="rect">
            <a:avLst/>
          </a:prstGeom>
        </p:spPr>
      </p:pic>
    </p:spTree>
    <p:extLst>
      <p:ext uri="{BB962C8B-B14F-4D97-AF65-F5344CB8AC3E}">
        <p14:creationId xmlns:p14="http://schemas.microsoft.com/office/powerpoint/2010/main" val="2501605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F1B5C6E-8F8B-4ED4-B614-54DA2EF4C0F3}"/>
              </a:ext>
            </a:extLst>
          </p:cNvPr>
          <p:cNvSpPr txBox="1">
            <a:spLocks/>
          </p:cNvSpPr>
          <p:nvPr/>
        </p:nvSpPr>
        <p:spPr>
          <a:xfrm>
            <a:off x="422878" y="224272"/>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Date and Time Format Strings </a:t>
            </a:r>
          </a:p>
        </p:txBody>
      </p:sp>
      <p:graphicFrame>
        <p:nvGraphicFramePr>
          <p:cNvPr id="3" name="Table 2">
            <a:extLst>
              <a:ext uri="{FF2B5EF4-FFF2-40B4-BE49-F238E27FC236}">
                <a16:creationId xmlns:a16="http://schemas.microsoft.com/office/drawing/2014/main" id="{D2ACDC3D-A0EA-431E-87D4-6E50884AC8A1}"/>
              </a:ext>
            </a:extLst>
          </p:cNvPr>
          <p:cNvGraphicFramePr>
            <a:graphicFrameLocks noGrp="1"/>
          </p:cNvGraphicFramePr>
          <p:nvPr/>
        </p:nvGraphicFramePr>
        <p:xfrm>
          <a:off x="493700" y="1038400"/>
          <a:ext cx="11204600" cy="4503604"/>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Short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Long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Full date/time (short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 AM</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Full date/time (long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12:00:00 AM</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General date/time  (short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 12:00 AM</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General date/time  (long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5/31/2011 12:00:00 AM</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 or 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Month/Day</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May 31</a:t>
                      </a:r>
                    </a:p>
                  </a:txBody>
                  <a:tcPr marL="84284" marR="84284" marT="42140" marB="42140" horzOverflow="overflow"/>
                </a:tc>
                <a:extLst>
                  <a:ext uri="{0D108BD9-81ED-4DB2-BD59-A6C34878D82A}">
                    <a16:rowId xmlns:a16="http://schemas.microsoft.com/office/drawing/2014/main" val="2893051648"/>
                  </a:ext>
                </a:extLst>
              </a:tr>
            </a:tbl>
          </a:graphicData>
        </a:graphic>
      </p:graphicFrame>
    </p:spTree>
    <p:extLst>
      <p:ext uri="{BB962C8B-B14F-4D97-AF65-F5344CB8AC3E}">
        <p14:creationId xmlns:p14="http://schemas.microsoft.com/office/powerpoint/2010/main" val="2035200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253111-60BB-47D4-BC65-7A513F46A21D}"/>
              </a:ext>
            </a:extLst>
          </p:cNvPr>
          <p:cNvSpPr txBox="1">
            <a:spLocks/>
          </p:cNvSpPr>
          <p:nvPr/>
        </p:nvSpPr>
        <p:spPr>
          <a:xfrm>
            <a:off x="484741" y="18728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.Net Cultures</a:t>
            </a:r>
          </a:p>
        </p:txBody>
      </p:sp>
      <p:graphicFrame>
        <p:nvGraphicFramePr>
          <p:cNvPr id="3" name="Table 2">
            <a:extLst>
              <a:ext uri="{FF2B5EF4-FFF2-40B4-BE49-F238E27FC236}">
                <a16:creationId xmlns:a16="http://schemas.microsoft.com/office/drawing/2014/main" id="{63306AE6-0779-4E1E-B862-35B6CCF0C983}"/>
              </a:ext>
            </a:extLst>
          </p:cNvPr>
          <p:cNvGraphicFramePr>
            <a:graphicFrameLocks noGrp="1"/>
          </p:cNvGraphicFramePr>
          <p:nvPr>
            <p:extLst>
              <p:ext uri="{D42A27DB-BD31-4B8C-83A1-F6EECF244321}">
                <p14:modId xmlns:p14="http://schemas.microsoft.com/office/powerpoint/2010/main" val="4141990912"/>
              </p:ext>
            </p:extLst>
          </p:nvPr>
        </p:nvGraphicFramePr>
        <p:xfrm>
          <a:off x="493700" y="1096808"/>
          <a:ext cx="11204600" cy="4352172"/>
        </p:xfrm>
        <a:graphic>
          <a:graphicData uri="http://schemas.openxmlformats.org/drawingml/2006/table">
            <a:tbl>
              <a:tblPr>
                <a:tableStyleId>{5940675A-B579-460E-94D1-54222C63F5DA}</a:tableStyleId>
              </a:tblPr>
              <a:tblGrid>
                <a:gridCol w="2690175">
                  <a:extLst>
                    <a:ext uri="{9D8B030D-6E8A-4147-A177-3AD203B41FA5}">
                      <a16:colId xmlns:a16="http://schemas.microsoft.com/office/drawing/2014/main" val="20000"/>
                    </a:ext>
                  </a:extLst>
                </a:gridCol>
                <a:gridCol w="3622490">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Country</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Language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Culture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French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Corsican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479593">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Germany</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German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de-DE</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Welsh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cy-GB</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en-GB</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en-US</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Narrow" panose="020B0606020202030204" pitchFamily="34" charset="0"/>
                        </a:rPr>
                        <a:t>Spanish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es-US</a:t>
                      </a:r>
                    </a:p>
                  </a:txBody>
                  <a:tcPr marL="84284" marR="84284" marT="42140" marB="42140" horzOverflow="overflow"/>
                </a:tc>
                <a:extLst>
                  <a:ext uri="{0D108BD9-81ED-4DB2-BD59-A6C34878D82A}">
                    <a16:rowId xmlns:a16="http://schemas.microsoft.com/office/drawing/2014/main" val="2893051648"/>
                  </a:ext>
                </a:extLst>
              </a:tr>
            </a:tbl>
          </a:graphicData>
        </a:graphic>
      </p:graphicFrame>
      <p:sp>
        <p:nvSpPr>
          <p:cNvPr id="4" name="TextBox 3">
            <a:extLst>
              <a:ext uri="{FF2B5EF4-FFF2-40B4-BE49-F238E27FC236}">
                <a16:creationId xmlns:a16="http://schemas.microsoft.com/office/drawing/2014/main" id="{BDFA70A9-96D9-4198-9087-C91487A37E03}"/>
              </a:ext>
            </a:extLst>
          </p:cNvPr>
          <p:cNvSpPr txBox="1"/>
          <p:nvPr/>
        </p:nvSpPr>
        <p:spPr>
          <a:xfrm>
            <a:off x="1909590" y="5695720"/>
            <a:ext cx="8372819" cy="461665"/>
          </a:xfrm>
          <a:prstGeom prst="rect">
            <a:avLst/>
          </a:prstGeom>
          <a:noFill/>
        </p:spPr>
        <p:txBody>
          <a:bodyPr wrap="square" rtlCol="0">
            <a:spAutoFit/>
          </a:bodyPr>
          <a:lstStyle/>
          <a:p>
            <a:r>
              <a:rPr lang="en-US" sz="2400" dirty="0">
                <a:hlinkClick r:id="rId2"/>
              </a:rPr>
              <a:t>https://azuliadesigns.com/list-net-culture-country-codes</a:t>
            </a:r>
            <a:r>
              <a:rPr lang="en-US" dirty="0"/>
              <a:t>/</a:t>
            </a:r>
          </a:p>
        </p:txBody>
      </p:sp>
    </p:spTree>
    <p:extLst>
      <p:ext uri="{BB962C8B-B14F-4D97-AF65-F5344CB8AC3E}">
        <p14:creationId xmlns:p14="http://schemas.microsoft.com/office/powerpoint/2010/main" val="1822803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5437FD-26AD-44AA-944D-0E26862FA05B}"/>
              </a:ext>
            </a:extLst>
          </p:cNvPr>
          <p:cNvPicPr>
            <a:picLocks noChangeAspect="1"/>
          </p:cNvPicPr>
          <p:nvPr/>
        </p:nvPicPr>
        <p:blipFill>
          <a:blip r:embed="rId2"/>
          <a:stretch>
            <a:fillRect/>
          </a:stretch>
        </p:blipFill>
        <p:spPr>
          <a:xfrm>
            <a:off x="665017" y="1028800"/>
            <a:ext cx="10861964" cy="1997690"/>
          </a:xfrm>
          <a:prstGeom prst="rect">
            <a:avLst/>
          </a:prstGeom>
        </p:spPr>
      </p:pic>
      <p:sp>
        <p:nvSpPr>
          <p:cNvPr id="3" name="Title 2">
            <a:extLst>
              <a:ext uri="{FF2B5EF4-FFF2-40B4-BE49-F238E27FC236}">
                <a16:creationId xmlns:a16="http://schemas.microsoft.com/office/drawing/2014/main" id="{3759355D-E04A-4038-BB48-D33B8E571020}"/>
              </a:ext>
            </a:extLst>
          </p:cNvPr>
          <p:cNvSpPr txBox="1">
            <a:spLocks/>
          </p:cNvSpPr>
          <p:nvPr/>
        </p:nvSpPr>
        <p:spPr>
          <a:xfrm>
            <a:off x="256475" y="189798"/>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Custom Date and Time Format</a:t>
            </a:r>
          </a:p>
        </p:txBody>
      </p:sp>
      <p:pic>
        <p:nvPicPr>
          <p:cNvPr id="4" name="Picture 3">
            <a:extLst>
              <a:ext uri="{FF2B5EF4-FFF2-40B4-BE49-F238E27FC236}">
                <a16:creationId xmlns:a16="http://schemas.microsoft.com/office/drawing/2014/main" id="{0FCC6EA3-6833-48BB-8EE6-79F91B838C84}"/>
              </a:ext>
            </a:extLst>
          </p:cNvPr>
          <p:cNvPicPr>
            <a:picLocks noChangeAspect="1"/>
          </p:cNvPicPr>
          <p:nvPr/>
        </p:nvPicPr>
        <p:blipFill>
          <a:blip r:embed="rId3"/>
          <a:stretch>
            <a:fillRect/>
          </a:stretch>
        </p:blipFill>
        <p:spPr>
          <a:xfrm>
            <a:off x="3980428" y="3210725"/>
            <a:ext cx="4415701" cy="3023982"/>
          </a:xfrm>
          <a:prstGeom prst="rect">
            <a:avLst/>
          </a:prstGeom>
        </p:spPr>
      </p:pic>
    </p:spTree>
    <p:extLst>
      <p:ext uri="{BB962C8B-B14F-4D97-AF65-F5344CB8AC3E}">
        <p14:creationId xmlns:p14="http://schemas.microsoft.com/office/powerpoint/2010/main" val="232895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5C6DFF2-B32F-4FB0-BD0D-11521144177E}"/>
              </a:ext>
            </a:extLst>
          </p:cNvPr>
          <p:cNvSpPr txBox="1">
            <a:spLocks/>
          </p:cNvSpPr>
          <p:nvPr/>
        </p:nvSpPr>
        <p:spPr>
          <a:xfrm>
            <a:off x="239697" y="13162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a:t>
            </a:r>
            <a:r>
              <a:rPr lang="en-US" dirty="0"/>
              <a:t> </a:t>
            </a:r>
            <a:r>
              <a:rPr lang="en-US" dirty="0">
                <a:solidFill>
                  <a:schemeClr val="tx1"/>
                </a:solidFill>
              </a:rPr>
              <a:t>Formats</a:t>
            </a:r>
          </a:p>
        </p:txBody>
      </p:sp>
      <p:pic>
        <p:nvPicPr>
          <p:cNvPr id="3" name="Picture 2">
            <a:extLst>
              <a:ext uri="{FF2B5EF4-FFF2-40B4-BE49-F238E27FC236}">
                <a16:creationId xmlns:a16="http://schemas.microsoft.com/office/drawing/2014/main" id="{94C58696-E8E7-4428-B44D-2E8FFAF3246C}"/>
              </a:ext>
            </a:extLst>
          </p:cNvPr>
          <p:cNvPicPr>
            <a:picLocks noChangeAspect="1"/>
          </p:cNvPicPr>
          <p:nvPr/>
        </p:nvPicPr>
        <p:blipFill>
          <a:blip r:embed="rId2"/>
          <a:stretch>
            <a:fillRect/>
          </a:stretch>
        </p:blipFill>
        <p:spPr>
          <a:xfrm>
            <a:off x="300130" y="1053594"/>
            <a:ext cx="11652173" cy="3502935"/>
          </a:xfrm>
          <a:prstGeom prst="rect">
            <a:avLst/>
          </a:prstGeom>
        </p:spPr>
      </p:pic>
      <p:pic>
        <p:nvPicPr>
          <p:cNvPr id="4" name="Picture 3">
            <a:extLst>
              <a:ext uri="{FF2B5EF4-FFF2-40B4-BE49-F238E27FC236}">
                <a16:creationId xmlns:a16="http://schemas.microsoft.com/office/drawing/2014/main" id="{07EB2538-67A3-4811-8BBB-257D33B6BE9E}"/>
              </a:ext>
            </a:extLst>
          </p:cNvPr>
          <p:cNvPicPr>
            <a:picLocks noChangeAspect="1"/>
          </p:cNvPicPr>
          <p:nvPr/>
        </p:nvPicPr>
        <p:blipFill>
          <a:blip r:embed="rId3"/>
          <a:stretch>
            <a:fillRect/>
          </a:stretch>
        </p:blipFill>
        <p:spPr>
          <a:xfrm>
            <a:off x="1944552" y="5068347"/>
            <a:ext cx="8897662" cy="628270"/>
          </a:xfrm>
          <a:prstGeom prst="rect">
            <a:avLst/>
          </a:prstGeom>
        </p:spPr>
      </p:pic>
    </p:spTree>
    <p:extLst>
      <p:ext uri="{BB962C8B-B14F-4D97-AF65-F5344CB8AC3E}">
        <p14:creationId xmlns:p14="http://schemas.microsoft.com/office/powerpoint/2010/main" val="270717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AEA9ACA-76F0-4C53-A066-CC482D82FECE}"/>
              </a:ext>
            </a:extLst>
          </p:cNvPr>
          <p:cNvSpPr txBox="1">
            <a:spLocks/>
          </p:cNvSpPr>
          <p:nvPr/>
        </p:nvSpPr>
        <p:spPr>
          <a:xfrm>
            <a:off x="355766" y="15716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 Format Strings </a:t>
            </a:r>
          </a:p>
        </p:txBody>
      </p:sp>
      <p:graphicFrame>
        <p:nvGraphicFramePr>
          <p:cNvPr id="3" name="Table 2">
            <a:extLst>
              <a:ext uri="{FF2B5EF4-FFF2-40B4-BE49-F238E27FC236}">
                <a16:creationId xmlns:a16="http://schemas.microsoft.com/office/drawing/2014/main" id="{F71FDF7A-A7B3-4AF1-B4FF-03BBDA792DD1}"/>
              </a:ext>
            </a:extLst>
          </p:cNvPr>
          <p:cNvGraphicFramePr>
            <a:graphicFrameLocks noGrp="1"/>
          </p:cNvGraphicFramePr>
          <p:nvPr/>
        </p:nvGraphicFramePr>
        <p:xfrm>
          <a:off x="460144" y="1743039"/>
          <a:ext cx="11204600" cy="3568055"/>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c or C</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Currency</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 or G</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General</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2024.9940</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 or N</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Number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n3 or N3</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Decimal </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(3 would indicate 3 decimal places)</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a:t>
                      </a:r>
                    </a:p>
                  </a:txBody>
                  <a:tcPr marL="84284" marR="84284" marT="42140" marB="42140" horzOverflow="overflow"/>
                </a:tc>
                <a:extLst>
                  <a:ext uri="{0D108BD9-81ED-4DB2-BD59-A6C34878D82A}">
                    <a16:rowId xmlns:a16="http://schemas.microsoft.com/office/drawing/2014/main" val="1035083552"/>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 or P</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Percent</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202,499.50%</a:t>
                      </a:r>
                    </a:p>
                  </a:txBody>
                  <a:tcPr marL="84284" marR="84284" marT="42140" marB="42140" horzOverflow="overflow"/>
                </a:tc>
                <a:extLst>
                  <a:ext uri="{0D108BD9-81ED-4DB2-BD59-A6C34878D82A}">
                    <a16:rowId xmlns:a16="http://schemas.microsoft.com/office/drawing/2014/main" val="3645552358"/>
                  </a:ext>
                </a:extLst>
              </a:tr>
            </a:tbl>
          </a:graphicData>
        </a:graphic>
      </p:graphicFrame>
    </p:spTree>
    <p:extLst>
      <p:ext uri="{BB962C8B-B14F-4D97-AF65-F5344CB8AC3E}">
        <p14:creationId xmlns:p14="http://schemas.microsoft.com/office/powerpoint/2010/main" val="3865564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31501976"/>
              </p:ext>
            </p:extLst>
          </p:nvPr>
        </p:nvGraphicFramePr>
        <p:xfrm>
          <a:off x="226423" y="896628"/>
          <a:ext cx="11591108" cy="4699446"/>
        </p:xfrm>
        <a:graphic>
          <a:graphicData uri="http://schemas.openxmlformats.org/drawingml/2006/table">
            <a:tbl>
              <a:tblPr firstRow="1" bandRow="1">
                <a:tableStyleId>{C4B1156A-380E-4F78-BDF5-A606A8083BF9}</a:tableStyleId>
              </a:tblPr>
              <a:tblGrid>
                <a:gridCol w="2929621">
                  <a:extLst>
                    <a:ext uri="{9D8B030D-6E8A-4147-A177-3AD203B41FA5}">
                      <a16:colId xmlns:a16="http://schemas.microsoft.com/office/drawing/2014/main" val="20000"/>
                    </a:ext>
                  </a:extLst>
                </a:gridCol>
                <a:gridCol w="5823808">
                  <a:extLst>
                    <a:ext uri="{9D8B030D-6E8A-4147-A177-3AD203B41FA5}">
                      <a16:colId xmlns:a16="http://schemas.microsoft.com/office/drawing/2014/main" val="20001"/>
                    </a:ext>
                  </a:extLst>
                </a:gridCol>
                <a:gridCol w="2837679">
                  <a:extLst>
                    <a:ext uri="{9D8B030D-6E8A-4147-A177-3AD203B41FA5}">
                      <a16:colId xmlns:a16="http://schemas.microsoft.com/office/drawing/2014/main" val="20002"/>
                    </a:ext>
                  </a:extLst>
                </a:gridCol>
              </a:tblGrid>
              <a:tr h="443139">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Data type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Range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Storage (bytes)</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47689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rowversion</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indent="0" algn="ctr" defTabSz="914400" rtl="0" eaLnBrk="1" latinLnBrk="0" hangingPunct="1">
                        <a:buFontTx/>
                        <a:buNone/>
                      </a:pPr>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8</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1"/>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uniqueidentifier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16</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2"/>
                  </a:ext>
                </a:extLst>
              </a:tr>
              <a:tr h="464292">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xml</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a:t>
                      </a:r>
                      <a:r>
                        <a:rPr lang="en-US" sz="2400" kern="1200" baseline="0" dirty="0">
                          <a:ln w="1905"/>
                          <a:effectLst>
                            <a:innerShdw blurRad="69850" dist="43180" dir="5400000">
                              <a:srgbClr val="000000">
                                <a:alpha val="65000"/>
                              </a:srgbClr>
                            </a:innerShdw>
                          </a:effectLst>
                        </a:rPr>
                        <a:t>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3"/>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cursor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4"/>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hierarchyid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5"/>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sql_variant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0-8000 bytes</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6"/>
                  </a:ext>
                </a:extLst>
              </a:tr>
              <a:tr h="740865">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table</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7"/>
                  </a:ext>
                </a:extLst>
              </a:tr>
            </a:tbl>
          </a:graphicData>
        </a:graphic>
      </p:graphicFrame>
      <p:sp>
        <p:nvSpPr>
          <p:cNvPr id="5" name="Title 1"/>
          <p:cNvSpPr txBox="1">
            <a:spLocks/>
          </p:cNvSpPr>
          <p:nvPr/>
        </p:nvSpPr>
        <p:spPr>
          <a:xfrm>
            <a:off x="226423" y="187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Additional Data Types</a:t>
            </a:r>
          </a:p>
        </p:txBody>
      </p:sp>
    </p:spTree>
    <p:extLst>
      <p:ext uri="{BB962C8B-B14F-4D97-AF65-F5344CB8AC3E}">
        <p14:creationId xmlns:p14="http://schemas.microsoft.com/office/powerpoint/2010/main" val="200619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840" y="152718"/>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Manipulation Language (DML)</a:t>
            </a:r>
          </a:p>
        </p:txBody>
      </p:sp>
      <p:pic>
        <p:nvPicPr>
          <p:cNvPr id="3" name="Picture 2"/>
          <p:cNvPicPr>
            <a:picLocks noChangeAspect="1"/>
          </p:cNvPicPr>
          <p:nvPr/>
        </p:nvPicPr>
        <p:blipFill>
          <a:blip r:embed="rId2"/>
          <a:stretch>
            <a:fillRect/>
          </a:stretch>
        </p:blipFill>
        <p:spPr>
          <a:xfrm>
            <a:off x="425265" y="850739"/>
            <a:ext cx="5328125" cy="3962886"/>
          </a:xfrm>
          <a:prstGeom prst="rect">
            <a:avLst/>
          </a:prstGeom>
        </p:spPr>
      </p:pic>
      <p:pic>
        <p:nvPicPr>
          <p:cNvPr id="6" name="Picture 5"/>
          <p:cNvPicPr>
            <a:picLocks noChangeAspect="1"/>
          </p:cNvPicPr>
          <p:nvPr/>
        </p:nvPicPr>
        <p:blipFill>
          <a:blip r:embed="rId3"/>
          <a:stretch>
            <a:fillRect/>
          </a:stretch>
        </p:blipFill>
        <p:spPr>
          <a:xfrm>
            <a:off x="1254822" y="4927868"/>
            <a:ext cx="4029075" cy="1419225"/>
          </a:xfrm>
          <a:prstGeom prst="rect">
            <a:avLst/>
          </a:prstGeom>
        </p:spPr>
      </p:pic>
      <p:pic>
        <p:nvPicPr>
          <p:cNvPr id="7" name="Picture 6"/>
          <p:cNvPicPr>
            <a:picLocks noChangeAspect="1"/>
          </p:cNvPicPr>
          <p:nvPr/>
        </p:nvPicPr>
        <p:blipFill>
          <a:blip r:embed="rId4"/>
          <a:stretch>
            <a:fillRect/>
          </a:stretch>
        </p:blipFill>
        <p:spPr>
          <a:xfrm>
            <a:off x="6636641" y="1660351"/>
            <a:ext cx="4533900" cy="2105025"/>
          </a:xfrm>
          <a:prstGeom prst="rect">
            <a:avLst/>
          </a:prstGeom>
        </p:spPr>
      </p:pic>
      <p:cxnSp>
        <p:nvCxnSpPr>
          <p:cNvPr id="10" name="Straight Arrow Connector 9"/>
          <p:cNvCxnSpPr>
            <a:stCxn id="6" idx="3"/>
            <a:endCxn id="7" idx="1"/>
          </p:cNvCxnSpPr>
          <p:nvPr/>
        </p:nvCxnSpPr>
        <p:spPr bwMode="auto">
          <a:xfrm flipV="1">
            <a:off x="5283897" y="2712864"/>
            <a:ext cx="1352744" cy="2924617"/>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6" name="Picture 15"/>
          <p:cNvPicPr>
            <a:picLocks noChangeAspect="1"/>
          </p:cNvPicPr>
          <p:nvPr/>
        </p:nvPicPr>
        <p:blipFill>
          <a:blip r:embed="rId5"/>
          <a:stretch>
            <a:fillRect/>
          </a:stretch>
        </p:blipFill>
        <p:spPr>
          <a:xfrm>
            <a:off x="6870003" y="4225465"/>
            <a:ext cx="4067175" cy="895350"/>
          </a:xfrm>
          <a:prstGeom prst="rect">
            <a:avLst/>
          </a:prstGeom>
        </p:spPr>
      </p:pic>
    </p:spTree>
    <p:extLst>
      <p:ext uri="{BB962C8B-B14F-4D97-AF65-F5344CB8AC3E}">
        <p14:creationId xmlns:p14="http://schemas.microsoft.com/office/powerpoint/2010/main" val="9363892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5" name="Picture 94214"/>
          <p:cNvPicPr>
            <a:picLocks noChangeAspect="1"/>
          </p:cNvPicPr>
          <p:nvPr/>
        </p:nvPicPr>
        <p:blipFill>
          <a:blip r:embed="rId2"/>
          <a:stretch>
            <a:fillRect/>
          </a:stretch>
        </p:blipFill>
        <p:spPr>
          <a:xfrm>
            <a:off x="3037439" y="636782"/>
            <a:ext cx="6117122" cy="2321884"/>
          </a:xfrm>
          <a:prstGeom prst="rect">
            <a:avLst/>
          </a:prstGeom>
        </p:spPr>
      </p:pic>
      <p:sp>
        <p:nvSpPr>
          <p:cNvPr id="56" name="Rounded Rectangle 55"/>
          <p:cNvSpPr>
            <a:spLocks noChangeArrowheads="1"/>
          </p:cNvSpPr>
          <p:nvPr/>
        </p:nvSpPr>
        <p:spPr bwMode="auto">
          <a:xfrm>
            <a:off x="1705427" y="2725330"/>
            <a:ext cx="8386529" cy="3650299"/>
          </a:xfrm>
          <a:prstGeom prst="roundRect">
            <a:avLst>
              <a:gd name="adj" fmla="val 16667"/>
            </a:avLst>
          </a:prstGeom>
          <a:solidFill>
            <a:schemeClr val="accent4">
              <a:lumMod val="75000"/>
            </a:schemeClr>
          </a:solidFill>
          <a:ln w="9525" algn="ctr">
            <a:solidFill>
              <a:schemeClr val="tx1"/>
            </a:solidFill>
            <a:round/>
            <a:headEnd/>
            <a:tailEnd/>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solidFill>
                <a:schemeClr val="bg1"/>
              </a:solidFill>
            </a:endParaRPr>
          </a:p>
        </p:txBody>
      </p:sp>
      <p:sp>
        <p:nvSpPr>
          <p:cNvPr id="94211" name="Title 1"/>
          <p:cNvSpPr>
            <a:spLocks noGrp="1"/>
          </p:cNvSpPr>
          <p:nvPr>
            <p:ph type="title" idx="4294967295"/>
          </p:nvPr>
        </p:nvSpPr>
        <p:spPr>
          <a:xfrm>
            <a:off x="255507" y="125836"/>
            <a:ext cx="10972800" cy="1143000"/>
          </a:xfrm>
        </p:spPr>
        <p:txBody>
          <a:bodyPr/>
          <a:lstStyle/>
          <a:p>
            <a:r>
              <a:rPr lang="en-US" altLang="en-US" dirty="0">
                <a:solidFill>
                  <a:schemeClr val="tx1"/>
                </a:solidFill>
              </a:rPr>
              <a:t>Delete vs Truncate vs Drop</a:t>
            </a:r>
          </a:p>
        </p:txBody>
      </p:sp>
      <p:sp>
        <p:nvSpPr>
          <p:cNvPr id="57" name="TextBox 56"/>
          <p:cNvSpPr txBox="1">
            <a:spLocks noChangeArrowheads="1"/>
          </p:cNvSpPr>
          <p:nvPr/>
        </p:nvSpPr>
        <p:spPr bwMode="auto">
          <a:xfrm>
            <a:off x="5328516" y="2666899"/>
            <a:ext cx="1436859" cy="4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chemeClr val="bg1"/>
                </a:solidFill>
              </a:rPr>
              <a:t>TABLE</a:t>
            </a:r>
          </a:p>
        </p:txBody>
      </p:sp>
      <p:cxnSp>
        <p:nvCxnSpPr>
          <p:cNvPr id="94210" name="Straight Connector 94209"/>
          <p:cNvCxnSpPr/>
          <p:nvPr/>
        </p:nvCxnSpPr>
        <p:spPr>
          <a:xfrm>
            <a:off x="1705427" y="3099058"/>
            <a:ext cx="845451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rot="5400000">
            <a:off x="1539088"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45" name="Rectangle 44"/>
          <p:cNvSpPr/>
          <p:nvPr/>
        </p:nvSpPr>
        <p:spPr>
          <a:xfrm>
            <a:off x="2413490"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46" name="Straight Connector 45"/>
          <p:cNvCxnSpPr/>
          <p:nvPr/>
        </p:nvCxnSpPr>
        <p:spPr>
          <a:xfrm flipH="1">
            <a:off x="2215190"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430422"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a:t>
            </a:r>
          </a:p>
        </p:txBody>
      </p:sp>
      <p:cxnSp>
        <p:nvCxnSpPr>
          <p:cNvPr id="48" name="Straight Connector 47"/>
          <p:cNvCxnSpPr/>
          <p:nvPr/>
        </p:nvCxnSpPr>
        <p:spPr>
          <a:xfrm flipH="1">
            <a:off x="2212264"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430422"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2</a:t>
            </a:r>
          </a:p>
        </p:txBody>
      </p:sp>
      <p:cxnSp>
        <p:nvCxnSpPr>
          <p:cNvPr id="50" name="Straight Connector 49"/>
          <p:cNvCxnSpPr/>
          <p:nvPr/>
        </p:nvCxnSpPr>
        <p:spPr>
          <a:xfrm flipH="1">
            <a:off x="2212265"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430422"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3</a:t>
            </a:r>
          </a:p>
        </p:txBody>
      </p:sp>
      <p:sp>
        <p:nvSpPr>
          <p:cNvPr id="54" name="Rectangle 53"/>
          <p:cNvSpPr/>
          <p:nvPr/>
        </p:nvSpPr>
        <p:spPr>
          <a:xfrm>
            <a:off x="2416878"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55" name="TextBox 54"/>
          <p:cNvSpPr txBox="1"/>
          <p:nvPr/>
        </p:nvSpPr>
        <p:spPr>
          <a:xfrm>
            <a:off x="2371750"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69" name="Straight Connector 68"/>
          <p:cNvCxnSpPr/>
          <p:nvPr/>
        </p:nvCxnSpPr>
        <p:spPr>
          <a:xfrm flipH="1">
            <a:off x="2210570"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210570"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rot="5400000">
            <a:off x="3449077"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74" name="Rectangle 73"/>
          <p:cNvSpPr/>
          <p:nvPr/>
        </p:nvSpPr>
        <p:spPr>
          <a:xfrm>
            <a:off x="4323479"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75" name="Straight Connector 74"/>
          <p:cNvCxnSpPr/>
          <p:nvPr/>
        </p:nvCxnSpPr>
        <p:spPr>
          <a:xfrm flipH="1">
            <a:off x="4125179"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340411"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4</a:t>
            </a:r>
          </a:p>
        </p:txBody>
      </p:sp>
      <p:cxnSp>
        <p:nvCxnSpPr>
          <p:cNvPr id="77" name="Straight Connector 76"/>
          <p:cNvCxnSpPr/>
          <p:nvPr/>
        </p:nvCxnSpPr>
        <p:spPr>
          <a:xfrm flipH="1">
            <a:off x="4122253"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40411"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5</a:t>
            </a:r>
          </a:p>
        </p:txBody>
      </p:sp>
      <p:cxnSp>
        <p:nvCxnSpPr>
          <p:cNvPr id="79" name="Straight Connector 78"/>
          <p:cNvCxnSpPr/>
          <p:nvPr/>
        </p:nvCxnSpPr>
        <p:spPr>
          <a:xfrm flipH="1">
            <a:off x="4122254"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4340411"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6</a:t>
            </a:r>
          </a:p>
        </p:txBody>
      </p:sp>
      <p:sp>
        <p:nvSpPr>
          <p:cNvPr id="81" name="Rectangle 80"/>
          <p:cNvSpPr/>
          <p:nvPr/>
        </p:nvSpPr>
        <p:spPr>
          <a:xfrm>
            <a:off x="4326867"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82" name="TextBox 81"/>
          <p:cNvSpPr txBox="1"/>
          <p:nvPr/>
        </p:nvSpPr>
        <p:spPr>
          <a:xfrm>
            <a:off x="4281739"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83" name="Straight Connector 82"/>
          <p:cNvCxnSpPr/>
          <p:nvPr/>
        </p:nvCxnSpPr>
        <p:spPr>
          <a:xfrm flipH="1">
            <a:off x="4120559"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120559"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rot="5400000">
            <a:off x="5341382"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00" name="Rectangle 99"/>
          <p:cNvSpPr/>
          <p:nvPr/>
        </p:nvSpPr>
        <p:spPr>
          <a:xfrm>
            <a:off x="6215784"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01" name="Straight Connector 100"/>
          <p:cNvCxnSpPr/>
          <p:nvPr/>
        </p:nvCxnSpPr>
        <p:spPr>
          <a:xfrm flipH="1">
            <a:off x="6017484"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232716"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7</a:t>
            </a:r>
          </a:p>
        </p:txBody>
      </p:sp>
      <p:cxnSp>
        <p:nvCxnSpPr>
          <p:cNvPr id="103" name="Straight Connector 102"/>
          <p:cNvCxnSpPr/>
          <p:nvPr/>
        </p:nvCxnSpPr>
        <p:spPr>
          <a:xfrm flipH="1">
            <a:off x="6014558"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232716"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8</a:t>
            </a:r>
          </a:p>
        </p:txBody>
      </p:sp>
      <p:cxnSp>
        <p:nvCxnSpPr>
          <p:cNvPr id="105" name="Straight Connector 104"/>
          <p:cNvCxnSpPr/>
          <p:nvPr/>
        </p:nvCxnSpPr>
        <p:spPr>
          <a:xfrm flipH="1">
            <a:off x="6014559"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6232716"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9</a:t>
            </a:r>
          </a:p>
        </p:txBody>
      </p:sp>
      <p:sp>
        <p:nvSpPr>
          <p:cNvPr id="107" name="Rectangle 106"/>
          <p:cNvSpPr/>
          <p:nvPr/>
        </p:nvSpPr>
        <p:spPr>
          <a:xfrm>
            <a:off x="6219172"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08" name="TextBox 107"/>
          <p:cNvSpPr txBox="1"/>
          <p:nvPr/>
        </p:nvSpPr>
        <p:spPr>
          <a:xfrm>
            <a:off x="6174044"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09" name="Straight Connector 108"/>
          <p:cNvCxnSpPr/>
          <p:nvPr/>
        </p:nvCxnSpPr>
        <p:spPr>
          <a:xfrm flipH="1">
            <a:off x="6012864"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6012864"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ounded Rectangle 111"/>
          <p:cNvSpPr/>
          <p:nvPr/>
        </p:nvSpPr>
        <p:spPr>
          <a:xfrm rot="5400000">
            <a:off x="7211415" y="3905438"/>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13" name="Rectangle 112"/>
          <p:cNvSpPr/>
          <p:nvPr/>
        </p:nvSpPr>
        <p:spPr>
          <a:xfrm>
            <a:off x="8085817" y="3378862"/>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14" name="Straight Connector 113"/>
          <p:cNvCxnSpPr/>
          <p:nvPr/>
        </p:nvCxnSpPr>
        <p:spPr>
          <a:xfrm flipH="1">
            <a:off x="7887517" y="3853393"/>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8102749" y="389412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10</a:t>
            </a:r>
          </a:p>
        </p:txBody>
      </p:sp>
      <p:cxnSp>
        <p:nvCxnSpPr>
          <p:cNvPr id="116" name="Straight Connector 115"/>
          <p:cNvCxnSpPr/>
          <p:nvPr/>
        </p:nvCxnSpPr>
        <p:spPr>
          <a:xfrm flipH="1">
            <a:off x="7884591" y="4216265"/>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102749" y="4274683"/>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11</a:t>
            </a:r>
          </a:p>
        </p:txBody>
      </p:sp>
      <p:cxnSp>
        <p:nvCxnSpPr>
          <p:cNvPr id="118" name="Straight Connector 117"/>
          <p:cNvCxnSpPr/>
          <p:nvPr/>
        </p:nvCxnSpPr>
        <p:spPr>
          <a:xfrm flipH="1">
            <a:off x="7884592" y="4590844"/>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8102749" y="4655240"/>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12</a:t>
            </a:r>
          </a:p>
        </p:txBody>
      </p:sp>
      <p:sp>
        <p:nvSpPr>
          <p:cNvPr id="120" name="Rectangle 119"/>
          <p:cNvSpPr/>
          <p:nvPr/>
        </p:nvSpPr>
        <p:spPr>
          <a:xfrm>
            <a:off x="8089205" y="5983006"/>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21" name="TextBox 120"/>
          <p:cNvSpPr txBox="1"/>
          <p:nvPr/>
        </p:nvSpPr>
        <p:spPr>
          <a:xfrm>
            <a:off x="8044077" y="5233761"/>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22" name="Straight Connector 121"/>
          <p:cNvCxnSpPr/>
          <p:nvPr/>
        </p:nvCxnSpPr>
        <p:spPr>
          <a:xfrm flipH="1">
            <a:off x="7882897" y="496966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7882897" y="5892776"/>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06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8"/>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4"/>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10"/>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3"/>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08"/>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94210"/>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44" grpId="0" animBg="1"/>
      <p:bldP spid="45" grpId="0" animBg="1"/>
      <p:bldP spid="47" grpId="0" animBg="1"/>
      <p:bldP spid="49" grpId="0" animBg="1"/>
      <p:bldP spid="51" grpId="0" animBg="1"/>
      <p:bldP spid="54" grpId="0" animBg="1"/>
      <p:bldP spid="55" grpId="0" animBg="1"/>
      <p:bldP spid="73" grpId="0" animBg="1"/>
      <p:bldP spid="74" grpId="0" animBg="1"/>
      <p:bldP spid="76" grpId="0" animBg="1"/>
      <p:bldP spid="78" grpId="0" animBg="1"/>
      <p:bldP spid="80" grpId="0" animBg="1"/>
      <p:bldP spid="81" grpId="0" animBg="1"/>
      <p:bldP spid="82" grpId="0" animBg="1"/>
      <p:bldP spid="99" grpId="0" animBg="1"/>
      <p:bldP spid="100" grpId="0" animBg="1"/>
      <p:bldP spid="102" grpId="0" animBg="1"/>
      <p:bldP spid="104" grpId="0" animBg="1"/>
      <p:bldP spid="106" grpId="0" animBg="1"/>
      <p:bldP spid="107" grpId="0" animBg="1"/>
      <p:bldP spid="108" grpId="0" animBg="1"/>
      <p:bldP spid="112" grpId="0" animBg="1"/>
      <p:bldP spid="113" grpId="0" animBg="1"/>
      <p:bldP spid="115" grpId="0" animBg="1"/>
      <p:bldP spid="117" grpId="0" animBg="1"/>
      <p:bldP spid="119" grpId="0" animBg="1"/>
      <p:bldP spid="120" grpId="0" animBg="1"/>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Schema?</a:t>
            </a:r>
          </a:p>
        </p:txBody>
      </p:sp>
      <p:pic>
        <p:nvPicPr>
          <p:cNvPr id="3" name="Picture 2">
            <a:extLst>
              <a:ext uri="{FF2B5EF4-FFF2-40B4-BE49-F238E27FC236}">
                <a16:creationId xmlns:a16="http://schemas.microsoft.com/office/drawing/2014/main" id="{C8943D5F-66AD-4620-8954-8DB9830F1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573" y="1493240"/>
            <a:ext cx="2798387" cy="3330082"/>
          </a:xfrm>
          <a:prstGeom prst="rect">
            <a:avLst/>
          </a:prstGeom>
        </p:spPr>
      </p:pic>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693492" y="4955358"/>
            <a:ext cx="5478010" cy="646331"/>
          </a:xfrm>
          <a:prstGeom prst="rect">
            <a:avLst/>
          </a:prstGeom>
          <a:noFill/>
        </p:spPr>
        <p:txBody>
          <a:bodyPr wrap="square" rtlCol="0">
            <a:spAutoFit/>
          </a:bodyPr>
          <a:lstStyle/>
          <a:p>
            <a:r>
              <a:rPr lang="en-US" sz="3600" dirty="0"/>
              <a:t>Definition of an Object</a:t>
            </a:r>
          </a:p>
        </p:txBody>
      </p:sp>
      <p:sp>
        <p:nvSpPr>
          <p:cNvPr id="10" name="TextBox 9">
            <a:extLst>
              <a:ext uri="{FF2B5EF4-FFF2-40B4-BE49-F238E27FC236}">
                <a16:creationId xmlns:a16="http://schemas.microsoft.com/office/drawing/2014/main" id="{B1C391B1-DF80-4C72-8F4B-1110907436EE}"/>
              </a:ext>
            </a:extLst>
          </p:cNvPr>
          <p:cNvSpPr txBox="1"/>
          <p:nvPr/>
        </p:nvSpPr>
        <p:spPr>
          <a:xfrm>
            <a:off x="6779978" y="4957206"/>
            <a:ext cx="5035303" cy="646331"/>
          </a:xfrm>
          <a:prstGeom prst="rect">
            <a:avLst/>
          </a:prstGeom>
          <a:noFill/>
        </p:spPr>
        <p:txBody>
          <a:bodyPr wrap="square" rtlCol="0">
            <a:spAutoFit/>
          </a:bodyPr>
          <a:lstStyle/>
          <a:p>
            <a:r>
              <a:rPr lang="en-US" sz="3600" dirty="0"/>
              <a:t>Organization of Objects</a:t>
            </a:r>
          </a:p>
        </p:txBody>
      </p:sp>
      <p:sp>
        <p:nvSpPr>
          <p:cNvPr id="7" name="Rectangle 6">
            <a:extLst>
              <a:ext uri="{FF2B5EF4-FFF2-40B4-BE49-F238E27FC236}">
                <a16:creationId xmlns:a16="http://schemas.microsoft.com/office/drawing/2014/main" id="{A30E13AB-650A-434D-B344-0BA23E7552B0}"/>
              </a:ext>
            </a:extLst>
          </p:cNvPr>
          <p:cNvSpPr/>
          <p:nvPr/>
        </p:nvSpPr>
        <p:spPr>
          <a:xfrm>
            <a:off x="7709573" y="5507018"/>
            <a:ext cx="3382657" cy="369332"/>
          </a:xfrm>
          <a:prstGeom prst="rect">
            <a:avLst/>
          </a:prstGeom>
        </p:spPr>
        <p:txBody>
          <a:bodyPr wrap="none">
            <a:spAutoFit/>
          </a:bodyPr>
          <a:lstStyle/>
          <a:p>
            <a:r>
              <a:rPr lang="en-US" dirty="0"/>
              <a:t>(For Management and Security)</a:t>
            </a:r>
          </a:p>
        </p:txBody>
      </p:sp>
      <p:pic>
        <p:nvPicPr>
          <p:cNvPr id="11" name="Picture 10">
            <a:extLst>
              <a:ext uri="{FF2B5EF4-FFF2-40B4-BE49-F238E27FC236}">
                <a16:creationId xmlns:a16="http://schemas.microsoft.com/office/drawing/2014/main" id="{E5FE3D8B-50FA-4B3B-A60B-DEC6E45BFD1B}"/>
              </a:ext>
            </a:extLst>
          </p:cNvPr>
          <p:cNvPicPr>
            <a:picLocks noChangeAspect="1"/>
          </p:cNvPicPr>
          <p:nvPr/>
        </p:nvPicPr>
        <p:blipFill>
          <a:blip r:embed="rId3"/>
          <a:stretch>
            <a:fillRect/>
          </a:stretch>
        </p:blipFill>
        <p:spPr>
          <a:xfrm>
            <a:off x="758464" y="1732473"/>
            <a:ext cx="4451099" cy="2815411"/>
          </a:xfrm>
          <a:prstGeom prst="rect">
            <a:avLst/>
          </a:prstGeom>
        </p:spPr>
      </p:pic>
    </p:spTree>
    <p:extLst>
      <p:ext uri="{BB962C8B-B14F-4D97-AF65-F5344CB8AC3E}">
        <p14:creationId xmlns:p14="http://schemas.microsoft.com/office/powerpoint/2010/main" val="31384208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Inserting Values into IDENTITY Columns</a:t>
            </a:r>
          </a:p>
        </p:txBody>
      </p:sp>
      <p:sp>
        <p:nvSpPr>
          <p:cNvPr id="6" name="Content Placeholder 2"/>
          <p:cNvSpPr txBox="1">
            <a:spLocks/>
          </p:cNvSpPr>
          <p:nvPr/>
        </p:nvSpPr>
        <p:spPr>
          <a:xfrm>
            <a:off x="722810" y="794593"/>
            <a:ext cx="10807337" cy="1717393"/>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The column_list must be used to insert values into an identity column, and the SET IDENTITY_INSERT option must be ON for the table</a:t>
            </a:r>
          </a:p>
        </p:txBody>
      </p:sp>
      <p:pic>
        <p:nvPicPr>
          <p:cNvPr id="2" name="Picture 1"/>
          <p:cNvPicPr>
            <a:picLocks noChangeAspect="1"/>
          </p:cNvPicPr>
          <p:nvPr/>
        </p:nvPicPr>
        <p:blipFill>
          <a:blip r:embed="rId2"/>
          <a:stretch>
            <a:fillRect/>
          </a:stretch>
        </p:blipFill>
        <p:spPr>
          <a:xfrm>
            <a:off x="660817" y="1751307"/>
            <a:ext cx="6232288" cy="4549237"/>
          </a:xfrm>
          <a:prstGeom prst="rect">
            <a:avLst/>
          </a:prstGeom>
        </p:spPr>
      </p:pic>
      <p:pic>
        <p:nvPicPr>
          <p:cNvPr id="3" name="Picture 2"/>
          <p:cNvPicPr>
            <a:picLocks noChangeAspect="1"/>
          </p:cNvPicPr>
          <p:nvPr/>
        </p:nvPicPr>
        <p:blipFill>
          <a:blip r:embed="rId3"/>
          <a:stretch>
            <a:fillRect/>
          </a:stretch>
        </p:blipFill>
        <p:spPr>
          <a:xfrm>
            <a:off x="7613776" y="2511986"/>
            <a:ext cx="3195699" cy="2695898"/>
          </a:xfrm>
          <a:prstGeom prst="rect">
            <a:avLst/>
          </a:prstGeom>
        </p:spPr>
      </p:pic>
    </p:spTree>
    <p:extLst>
      <p:ext uri="{BB962C8B-B14F-4D97-AF65-F5344CB8AC3E}">
        <p14:creationId xmlns:p14="http://schemas.microsoft.com/office/powerpoint/2010/main" val="274096171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SEQUENCES</a:t>
            </a:r>
          </a:p>
        </p:txBody>
      </p:sp>
      <p:sp>
        <p:nvSpPr>
          <p:cNvPr id="4" name="Content Placeholder 2"/>
          <p:cNvSpPr txBox="1">
            <a:spLocks/>
          </p:cNvSpPr>
          <p:nvPr/>
        </p:nvSpPr>
        <p:spPr>
          <a:xfrm>
            <a:off x="513582" y="5821856"/>
            <a:ext cx="10924166" cy="515014"/>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Sequences allow the ability to increment numbers across more than one table.</a:t>
            </a:r>
          </a:p>
        </p:txBody>
      </p:sp>
      <p:pic>
        <p:nvPicPr>
          <p:cNvPr id="5" name="Picture 4"/>
          <p:cNvPicPr>
            <a:picLocks noChangeAspect="1"/>
          </p:cNvPicPr>
          <p:nvPr/>
        </p:nvPicPr>
        <p:blipFill>
          <a:blip r:embed="rId2"/>
          <a:stretch>
            <a:fillRect/>
          </a:stretch>
        </p:blipFill>
        <p:spPr>
          <a:xfrm>
            <a:off x="8110698" y="3348507"/>
            <a:ext cx="1704975" cy="2019300"/>
          </a:xfrm>
          <a:prstGeom prst="rect">
            <a:avLst/>
          </a:prstGeom>
        </p:spPr>
      </p:pic>
      <p:pic>
        <p:nvPicPr>
          <p:cNvPr id="6" name="Picture 5"/>
          <p:cNvPicPr>
            <a:picLocks noChangeAspect="1"/>
          </p:cNvPicPr>
          <p:nvPr/>
        </p:nvPicPr>
        <p:blipFill>
          <a:blip r:embed="rId3"/>
          <a:stretch>
            <a:fillRect/>
          </a:stretch>
        </p:blipFill>
        <p:spPr>
          <a:xfrm>
            <a:off x="6915310" y="952527"/>
            <a:ext cx="4095750" cy="1143000"/>
          </a:xfrm>
          <a:prstGeom prst="rect">
            <a:avLst/>
          </a:prstGeom>
        </p:spPr>
      </p:pic>
      <p:pic>
        <p:nvPicPr>
          <p:cNvPr id="7" name="Picture 6"/>
          <p:cNvPicPr>
            <a:picLocks noChangeAspect="1"/>
          </p:cNvPicPr>
          <p:nvPr/>
        </p:nvPicPr>
        <p:blipFill>
          <a:blip r:embed="rId4"/>
          <a:stretch>
            <a:fillRect/>
          </a:stretch>
        </p:blipFill>
        <p:spPr>
          <a:xfrm>
            <a:off x="629820" y="1023827"/>
            <a:ext cx="5736837" cy="4649360"/>
          </a:xfrm>
          <a:prstGeom prst="rect">
            <a:avLst/>
          </a:prstGeom>
        </p:spPr>
      </p:pic>
      <p:cxnSp>
        <p:nvCxnSpPr>
          <p:cNvPr id="8" name="Straight Arrow Connector 7"/>
          <p:cNvCxnSpPr/>
          <p:nvPr/>
        </p:nvCxnSpPr>
        <p:spPr bwMode="auto">
          <a:xfrm>
            <a:off x="8951560" y="2056995"/>
            <a:ext cx="23249" cy="121717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bwMode="auto">
          <a:xfrm flipV="1">
            <a:off x="6245817" y="2056995"/>
            <a:ext cx="1294108" cy="310394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26961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EC13B684-0036-407C-B8A1-48833FD68A1C}"/>
              </a:ext>
            </a:extLst>
          </p:cNvPr>
          <p:cNvSpPr/>
          <p:nvPr/>
        </p:nvSpPr>
        <p:spPr>
          <a:xfrm>
            <a:off x="3316378" y="3989405"/>
            <a:ext cx="5711644" cy="18414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FE654-683E-4106-A719-C97594408ADB}"/>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 SELECT vs SELECT… INTO</a:t>
            </a:r>
          </a:p>
        </p:txBody>
      </p:sp>
      <p:grpSp>
        <p:nvGrpSpPr>
          <p:cNvPr id="10" name="Group 9">
            <a:extLst>
              <a:ext uri="{FF2B5EF4-FFF2-40B4-BE49-F238E27FC236}">
                <a16:creationId xmlns:a16="http://schemas.microsoft.com/office/drawing/2014/main" id="{B7836916-69BD-4EB7-B550-C7D0DCE07397}"/>
              </a:ext>
            </a:extLst>
          </p:cNvPr>
          <p:cNvGrpSpPr/>
          <p:nvPr/>
        </p:nvGrpSpPr>
        <p:grpSpPr>
          <a:xfrm>
            <a:off x="3075078" y="1341454"/>
            <a:ext cx="5711644" cy="1841498"/>
            <a:chOff x="1959156" y="1119200"/>
            <a:chExt cx="6591300" cy="2309798"/>
          </a:xfrm>
        </p:grpSpPr>
        <p:sp>
          <p:nvSpPr>
            <p:cNvPr id="3" name="Arrow: Right 2">
              <a:extLst>
                <a:ext uri="{FF2B5EF4-FFF2-40B4-BE49-F238E27FC236}">
                  <a16:creationId xmlns:a16="http://schemas.microsoft.com/office/drawing/2014/main" id="{18BF9E9C-FE6B-48AA-BA34-8B21DDFFE052}"/>
                </a:ext>
              </a:extLst>
            </p:cNvPr>
            <p:cNvSpPr/>
            <p:nvPr/>
          </p:nvSpPr>
          <p:spPr>
            <a:xfrm rot="10800000">
              <a:off x="1959156" y="1119200"/>
              <a:ext cx="6591300" cy="23097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158C80-516F-4546-8EF9-AA337972B5F5}"/>
                </a:ext>
              </a:extLst>
            </p:cNvPr>
            <p:cNvPicPr>
              <a:picLocks noChangeAspect="1"/>
            </p:cNvPicPr>
            <p:nvPr/>
          </p:nvPicPr>
          <p:blipFill>
            <a:blip r:embed="rId2"/>
            <a:stretch>
              <a:fillRect/>
            </a:stretch>
          </p:blipFill>
          <p:spPr>
            <a:xfrm>
              <a:off x="3085727" y="1872048"/>
              <a:ext cx="5312255" cy="819149"/>
            </a:xfrm>
            <a:prstGeom prst="rect">
              <a:avLst/>
            </a:prstGeom>
          </p:spPr>
        </p:pic>
      </p:grpSp>
      <p:grpSp>
        <p:nvGrpSpPr>
          <p:cNvPr id="20" name="Group 19">
            <a:extLst>
              <a:ext uri="{FF2B5EF4-FFF2-40B4-BE49-F238E27FC236}">
                <a16:creationId xmlns:a16="http://schemas.microsoft.com/office/drawing/2014/main" id="{2D0D32CE-15B2-4194-B21A-609951696080}"/>
              </a:ext>
            </a:extLst>
          </p:cNvPr>
          <p:cNvGrpSpPr/>
          <p:nvPr/>
        </p:nvGrpSpPr>
        <p:grpSpPr>
          <a:xfrm>
            <a:off x="9252879" y="1690702"/>
            <a:ext cx="2556328" cy="1143000"/>
            <a:chOff x="9100956" y="1694335"/>
            <a:chExt cx="2556328" cy="1143000"/>
          </a:xfrm>
        </p:grpSpPr>
        <p:sp>
          <p:nvSpPr>
            <p:cNvPr id="5" name="Rectangle: Rounded Corners 4">
              <a:extLst>
                <a:ext uri="{FF2B5EF4-FFF2-40B4-BE49-F238E27FC236}">
                  <a16:creationId xmlns:a16="http://schemas.microsoft.com/office/drawing/2014/main" id="{7955CA6A-7E41-43F1-A982-A25C72B3E2A5}"/>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7C0FE0-BB11-497E-B14E-7EEC9672502E}"/>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grpSp>
        <p:nvGrpSpPr>
          <p:cNvPr id="24" name="Group 23">
            <a:extLst>
              <a:ext uri="{FF2B5EF4-FFF2-40B4-BE49-F238E27FC236}">
                <a16:creationId xmlns:a16="http://schemas.microsoft.com/office/drawing/2014/main" id="{E5A9EB4F-CFF9-40A3-A173-6EF08B5D57C1}"/>
              </a:ext>
            </a:extLst>
          </p:cNvPr>
          <p:cNvGrpSpPr/>
          <p:nvPr/>
        </p:nvGrpSpPr>
        <p:grpSpPr>
          <a:xfrm>
            <a:off x="9309371" y="4373435"/>
            <a:ext cx="2443344" cy="1143000"/>
            <a:chOff x="9144271" y="4322635"/>
            <a:chExt cx="2443344" cy="1143000"/>
          </a:xfrm>
        </p:grpSpPr>
        <p:sp>
          <p:nvSpPr>
            <p:cNvPr id="14" name="Rectangle: Rounded Corners 13">
              <a:extLst>
                <a:ext uri="{FF2B5EF4-FFF2-40B4-BE49-F238E27FC236}">
                  <a16:creationId xmlns:a16="http://schemas.microsoft.com/office/drawing/2014/main" id="{9B998694-B4FE-4B0C-B769-9969264C3BFA}"/>
                </a:ext>
              </a:extLst>
            </p:cNvPr>
            <p:cNvSpPr/>
            <p:nvPr/>
          </p:nvSpPr>
          <p:spPr>
            <a:xfrm>
              <a:off x="9144271" y="4322635"/>
              <a:ext cx="2443344"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54B1F8-E037-4695-8E7E-5BC55ABC184A}"/>
                </a:ext>
              </a:extLst>
            </p:cNvPr>
            <p:cNvSpPr txBox="1"/>
            <p:nvPr/>
          </p:nvSpPr>
          <p:spPr>
            <a:xfrm>
              <a:off x="9182371" y="4467555"/>
              <a:ext cx="2360613" cy="830997"/>
            </a:xfrm>
            <a:prstGeom prst="rect">
              <a:avLst/>
            </a:prstGeom>
            <a:noFill/>
          </p:spPr>
          <p:txBody>
            <a:bodyPr wrap="square" rtlCol="0">
              <a:spAutoFit/>
            </a:bodyPr>
            <a:lstStyle/>
            <a:p>
              <a:pPr algn="ctr"/>
              <a:r>
                <a:rPr lang="en-US" sz="2400" dirty="0">
                  <a:solidFill>
                    <a:schemeClr val="bg1"/>
                  </a:solidFill>
                </a:rPr>
                <a:t>INTO NEW </a:t>
              </a:r>
            </a:p>
            <a:p>
              <a:pPr algn="ctr"/>
              <a:r>
                <a:rPr lang="en-US" sz="2400" dirty="0">
                  <a:solidFill>
                    <a:schemeClr val="bg1"/>
                  </a:solidFill>
                </a:rPr>
                <a:t>TABLE</a:t>
              </a:r>
            </a:p>
          </p:txBody>
        </p:sp>
      </p:grpSp>
      <p:grpSp>
        <p:nvGrpSpPr>
          <p:cNvPr id="25" name="Group 24">
            <a:extLst>
              <a:ext uri="{FF2B5EF4-FFF2-40B4-BE49-F238E27FC236}">
                <a16:creationId xmlns:a16="http://schemas.microsoft.com/office/drawing/2014/main" id="{C494289C-78C4-44B8-A0F3-13779B75DED5}"/>
              </a:ext>
            </a:extLst>
          </p:cNvPr>
          <p:cNvGrpSpPr/>
          <p:nvPr/>
        </p:nvGrpSpPr>
        <p:grpSpPr>
          <a:xfrm>
            <a:off x="311514" y="1694335"/>
            <a:ext cx="2556328" cy="1143000"/>
            <a:chOff x="146414" y="1694335"/>
            <a:chExt cx="2556328" cy="1143000"/>
          </a:xfrm>
        </p:grpSpPr>
        <p:sp>
          <p:nvSpPr>
            <p:cNvPr id="16" name="Rectangle: Rounded Corners 15">
              <a:extLst>
                <a:ext uri="{FF2B5EF4-FFF2-40B4-BE49-F238E27FC236}">
                  <a16:creationId xmlns:a16="http://schemas.microsoft.com/office/drawing/2014/main" id="{432FBA9D-5383-419D-8F41-B1AFA89FEAF3}"/>
                </a:ext>
              </a:extLst>
            </p:cNvPr>
            <p:cNvSpPr/>
            <p:nvPr/>
          </p:nvSpPr>
          <p:spPr>
            <a:xfrm>
              <a:off x="146414"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A28A303-9079-41F8-A157-CD4355E8D5E6}"/>
                </a:ext>
              </a:extLst>
            </p:cNvPr>
            <p:cNvSpPr txBox="1"/>
            <p:nvPr/>
          </p:nvSpPr>
          <p:spPr>
            <a:xfrm>
              <a:off x="202906" y="1850336"/>
              <a:ext cx="2443344" cy="830997"/>
            </a:xfrm>
            <a:prstGeom prst="rect">
              <a:avLst/>
            </a:prstGeom>
            <a:noFill/>
          </p:spPr>
          <p:txBody>
            <a:bodyPr wrap="square" rtlCol="0">
              <a:spAutoFit/>
            </a:bodyPr>
            <a:lstStyle/>
            <a:p>
              <a:pPr algn="ctr"/>
              <a:r>
                <a:rPr lang="en-US" sz="2400" dirty="0">
                  <a:solidFill>
                    <a:schemeClr val="bg1"/>
                  </a:solidFill>
                </a:rPr>
                <a:t>INSERT INTO EXISTING TABLE</a:t>
              </a:r>
            </a:p>
          </p:txBody>
        </p:sp>
      </p:grpSp>
      <p:grpSp>
        <p:nvGrpSpPr>
          <p:cNvPr id="21" name="Group 20">
            <a:extLst>
              <a:ext uri="{FF2B5EF4-FFF2-40B4-BE49-F238E27FC236}">
                <a16:creationId xmlns:a16="http://schemas.microsoft.com/office/drawing/2014/main" id="{8AD98E5D-B789-445B-A292-6DD5E2941B70}"/>
              </a:ext>
            </a:extLst>
          </p:cNvPr>
          <p:cNvGrpSpPr/>
          <p:nvPr/>
        </p:nvGrpSpPr>
        <p:grpSpPr>
          <a:xfrm>
            <a:off x="311514" y="4373435"/>
            <a:ext cx="2556328" cy="1143000"/>
            <a:chOff x="9100956" y="1694335"/>
            <a:chExt cx="2556328" cy="1143000"/>
          </a:xfrm>
        </p:grpSpPr>
        <p:sp>
          <p:nvSpPr>
            <p:cNvPr id="22" name="Rectangle: Rounded Corners 21">
              <a:extLst>
                <a:ext uri="{FF2B5EF4-FFF2-40B4-BE49-F238E27FC236}">
                  <a16:creationId xmlns:a16="http://schemas.microsoft.com/office/drawing/2014/main" id="{9CC16AED-FFCF-489B-A853-FDC58409B30E}"/>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9FE6667-2CDD-4B4E-A473-083D3BED5637}"/>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pic>
        <p:nvPicPr>
          <p:cNvPr id="26" name="Picture 25">
            <a:extLst>
              <a:ext uri="{FF2B5EF4-FFF2-40B4-BE49-F238E27FC236}">
                <a16:creationId xmlns:a16="http://schemas.microsoft.com/office/drawing/2014/main" id="{33050E60-0B8A-461E-9409-176DC3E99393}"/>
              </a:ext>
            </a:extLst>
          </p:cNvPr>
          <p:cNvPicPr>
            <a:picLocks noChangeAspect="1"/>
          </p:cNvPicPr>
          <p:nvPr/>
        </p:nvPicPr>
        <p:blipFill>
          <a:blip r:embed="rId3"/>
          <a:stretch>
            <a:fillRect/>
          </a:stretch>
        </p:blipFill>
        <p:spPr>
          <a:xfrm>
            <a:off x="3451451" y="4583618"/>
            <a:ext cx="4651150" cy="653071"/>
          </a:xfrm>
          <a:prstGeom prst="rect">
            <a:avLst/>
          </a:prstGeom>
        </p:spPr>
      </p:pic>
    </p:spTree>
    <p:extLst>
      <p:ext uri="{BB962C8B-B14F-4D97-AF65-F5344CB8AC3E}">
        <p14:creationId xmlns:p14="http://schemas.microsoft.com/office/powerpoint/2010/main" val="3467958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3241306" y="3726762"/>
            <a:ext cx="2174309" cy="28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3038" indent="-173038">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70000"/>
              </a:spcBef>
              <a:buClr>
                <a:srgbClr val="FAFD00"/>
              </a:buClr>
              <a:buSzPct val="90000"/>
            </a:pPr>
            <a:endParaRPr lang="en-US" altLang="en-US" sz="1843">
              <a:solidFill>
                <a:srgbClr val="000000"/>
              </a:solidFill>
              <a:latin typeface="Verdana" panose="020B0604030504040204" pitchFamily="34" charset="0"/>
            </a:endParaRPr>
          </a:p>
        </p:txBody>
      </p:sp>
      <p:sp>
        <p:nvSpPr>
          <p:cNvPr id="6" name="Title 1"/>
          <p:cNvSpPr txBox="1">
            <a:spLocks/>
          </p:cNvSpPr>
          <p:nvPr/>
        </p:nvSpPr>
        <p:spPr>
          <a:xfrm>
            <a:off x="226423" y="1272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the OUTPUT Clause</a:t>
            </a:r>
          </a:p>
        </p:txBody>
      </p:sp>
      <p:sp>
        <p:nvSpPr>
          <p:cNvPr id="8" name="Content Placeholder 2"/>
          <p:cNvSpPr txBox="1">
            <a:spLocks/>
          </p:cNvSpPr>
          <p:nvPr/>
        </p:nvSpPr>
        <p:spPr>
          <a:xfrm>
            <a:off x="452847" y="5895585"/>
            <a:ext cx="11739153" cy="571500"/>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Using OUTPUT in a DML statement returns data affected instead of rows returned.</a:t>
            </a:r>
          </a:p>
        </p:txBody>
      </p:sp>
      <p:pic>
        <p:nvPicPr>
          <p:cNvPr id="2" name="Picture 1">
            <a:extLst>
              <a:ext uri="{FF2B5EF4-FFF2-40B4-BE49-F238E27FC236}">
                <a16:creationId xmlns:a16="http://schemas.microsoft.com/office/drawing/2014/main" id="{897DFFFD-7048-4020-A898-F953EEA88CEB}"/>
              </a:ext>
            </a:extLst>
          </p:cNvPr>
          <p:cNvPicPr>
            <a:picLocks noChangeAspect="1"/>
          </p:cNvPicPr>
          <p:nvPr/>
        </p:nvPicPr>
        <p:blipFill>
          <a:blip r:embed="rId2"/>
          <a:stretch>
            <a:fillRect/>
          </a:stretch>
        </p:blipFill>
        <p:spPr>
          <a:xfrm>
            <a:off x="452847" y="1101725"/>
            <a:ext cx="4779925" cy="4654550"/>
          </a:xfrm>
          <a:prstGeom prst="rect">
            <a:avLst/>
          </a:prstGeom>
        </p:spPr>
      </p:pic>
      <p:pic>
        <p:nvPicPr>
          <p:cNvPr id="3" name="Picture 2">
            <a:extLst>
              <a:ext uri="{FF2B5EF4-FFF2-40B4-BE49-F238E27FC236}">
                <a16:creationId xmlns:a16="http://schemas.microsoft.com/office/drawing/2014/main" id="{8FC3165A-1D14-47D2-BB07-643D9FC6D460}"/>
              </a:ext>
            </a:extLst>
          </p:cNvPr>
          <p:cNvPicPr>
            <a:picLocks noChangeAspect="1"/>
          </p:cNvPicPr>
          <p:nvPr/>
        </p:nvPicPr>
        <p:blipFill>
          <a:blip r:embed="rId3"/>
          <a:stretch>
            <a:fillRect/>
          </a:stretch>
        </p:blipFill>
        <p:spPr>
          <a:xfrm>
            <a:off x="8018461" y="1569454"/>
            <a:ext cx="1971675" cy="1543050"/>
          </a:xfrm>
          <a:prstGeom prst="rect">
            <a:avLst/>
          </a:prstGeom>
        </p:spPr>
      </p:pic>
      <p:pic>
        <p:nvPicPr>
          <p:cNvPr id="4" name="Picture 3">
            <a:extLst>
              <a:ext uri="{FF2B5EF4-FFF2-40B4-BE49-F238E27FC236}">
                <a16:creationId xmlns:a16="http://schemas.microsoft.com/office/drawing/2014/main" id="{D8423CBE-68AA-44C9-989B-DA490A0E4C73}"/>
              </a:ext>
            </a:extLst>
          </p:cNvPr>
          <p:cNvPicPr>
            <a:picLocks noChangeAspect="1"/>
          </p:cNvPicPr>
          <p:nvPr/>
        </p:nvPicPr>
        <p:blipFill>
          <a:blip r:embed="rId4"/>
          <a:stretch>
            <a:fillRect/>
          </a:stretch>
        </p:blipFill>
        <p:spPr>
          <a:xfrm>
            <a:off x="7942262" y="3576245"/>
            <a:ext cx="1866900" cy="581025"/>
          </a:xfrm>
          <a:prstGeom prst="rect">
            <a:avLst/>
          </a:prstGeom>
        </p:spPr>
      </p:pic>
      <p:pic>
        <p:nvPicPr>
          <p:cNvPr id="5" name="Picture 4">
            <a:extLst>
              <a:ext uri="{FF2B5EF4-FFF2-40B4-BE49-F238E27FC236}">
                <a16:creationId xmlns:a16="http://schemas.microsoft.com/office/drawing/2014/main" id="{07CA0817-F02E-416D-9C0C-1D98264B4319}"/>
              </a:ext>
            </a:extLst>
          </p:cNvPr>
          <p:cNvPicPr>
            <a:picLocks noChangeAspect="1"/>
          </p:cNvPicPr>
          <p:nvPr/>
        </p:nvPicPr>
        <p:blipFill>
          <a:blip r:embed="rId5"/>
          <a:stretch>
            <a:fillRect/>
          </a:stretch>
        </p:blipFill>
        <p:spPr>
          <a:xfrm>
            <a:off x="7670799" y="4811179"/>
            <a:ext cx="3867150" cy="657225"/>
          </a:xfrm>
          <a:prstGeom prst="rect">
            <a:avLst/>
          </a:prstGeom>
        </p:spPr>
      </p:pic>
      <p:cxnSp>
        <p:nvCxnSpPr>
          <p:cNvPr id="10" name="Straight Arrow Connector 9">
            <a:extLst>
              <a:ext uri="{FF2B5EF4-FFF2-40B4-BE49-F238E27FC236}">
                <a16:creationId xmlns:a16="http://schemas.microsoft.com/office/drawing/2014/main" id="{2F3C46C3-8B03-4178-8A38-E6D579A5F1F0}"/>
              </a:ext>
            </a:extLst>
          </p:cNvPr>
          <p:cNvCxnSpPr>
            <a:cxnSpLocks/>
          </p:cNvCxnSpPr>
          <p:nvPr/>
        </p:nvCxnSpPr>
        <p:spPr bwMode="auto">
          <a:xfrm>
            <a:off x="5415614" y="2658479"/>
            <a:ext cx="214088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9324C66-EA42-493E-9C6F-BDC3E809D3BF}"/>
              </a:ext>
            </a:extLst>
          </p:cNvPr>
          <p:cNvCxnSpPr>
            <a:cxnSpLocks/>
          </p:cNvCxnSpPr>
          <p:nvPr/>
        </p:nvCxnSpPr>
        <p:spPr bwMode="auto">
          <a:xfrm>
            <a:off x="5415615" y="3930540"/>
            <a:ext cx="2140885"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83D84790-8A00-458B-BF08-E0F8BC80E94E}"/>
              </a:ext>
            </a:extLst>
          </p:cNvPr>
          <p:cNvCxnSpPr>
            <a:cxnSpLocks/>
          </p:cNvCxnSpPr>
          <p:nvPr/>
        </p:nvCxnSpPr>
        <p:spPr bwMode="auto">
          <a:xfrm>
            <a:off x="5401674" y="5161482"/>
            <a:ext cx="215482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942545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Content Placeholder 2"/>
          <p:cNvSpPr>
            <a:spLocks noGrp="1"/>
          </p:cNvSpPr>
          <p:nvPr>
            <p:ph type="body" sz="quarter" idx="10"/>
          </p:nvPr>
        </p:nvSpPr>
        <p:spPr>
          <a:xfrm>
            <a:off x="269239" y="1189176"/>
            <a:ext cx="11653523" cy="1717393"/>
          </a:xfrm>
        </p:spPr>
        <p:txBody>
          <a:bodyPr/>
          <a:lstStyle/>
          <a:p>
            <a:pPr marL="342900" indent="-342900">
              <a:buFont typeface="Wingdings" panose="05000000000000000000" pitchFamily="2" charset="2"/>
              <a:buChar char="Ø"/>
            </a:pPr>
            <a:r>
              <a:rPr lang="en-US" altLang="en-US" dirty="0"/>
              <a:t>Inserted and Deleted Virtual Tables allow the ability to access data before and after data modification.</a:t>
            </a:r>
          </a:p>
          <a:p>
            <a:pPr marL="342900" indent="-342900">
              <a:buFont typeface="Wingdings" panose="05000000000000000000" pitchFamily="2" charset="2"/>
              <a:buChar char="Ø"/>
            </a:pPr>
            <a:r>
              <a:rPr lang="en-US" altLang="en-US" dirty="0"/>
              <a:t>Available in AFTER and INSTEAD of Triggers.</a:t>
            </a:r>
          </a:p>
          <a:p>
            <a:pPr marL="342900" indent="-342900">
              <a:buFont typeface="Wingdings" panose="05000000000000000000" pitchFamily="2" charset="2"/>
              <a:buChar char="Ø"/>
            </a:pPr>
            <a:r>
              <a:rPr lang="en-US" altLang="en-US" dirty="0"/>
              <a:t>Created at the beginning of a statement. </a:t>
            </a:r>
          </a:p>
        </p:txBody>
      </p:sp>
      <p:sp>
        <p:nvSpPr>
          <p:cNvPr id="92162" name="Title 1"/>
          <p:cNvSpPr>
            <a:spLocks noGrp="1"/>
          </p:cNvSpPr>
          <p:nvPr>
            <p:ph type="title" idx="4294967295"/>
          </p:nvPr>
        </p:nvSpPr>
        <p:spPr>
          <a:xfrm>
            <a:off x="609600" y="274638"/>
            <a:ext cx="10972800" cy="1143000"/>
          </a:xfrm>
        </p:spPr>
        <p:txBody>
          <a:bodyPr/>
          <a:lstStyle/>
          <a:p>
            <a:r>
              <a:rPr lang="en-US" altLang="en-US"/>
              <a:t>Virtual Tables</a:t>
            </a:r>
          </a:p>
        </p:txBody>
      </p:sp>
      <p:graphicFrame>
        <p:nvGraphicFramePr>
          <p:cNvPr id="5" name="Content Placeholder 3"/>
          <p:cNvGraphicFramePr>
            <a:graphicFrameLocks/>
          </p:cNvGraphicFramePr>
          <p:nvPr>
            <p:extLst>
              <p:ext uri="{D42A27DB-BD31-4B8C-83A1-F6EECF244321}">
                <p14:modId xmlns:p14="http://schemas.microsoft.com/office/powerpoint/2010/main" val="707640871"/>
              </p:ext>
            </p:extLst>
          </p:nvPr>
        </p:nvGraphicFramePr>
        <p:xfrm>
          <a:off x="2016788" y="3156705"/>
          <a:ext cx="8158424" cy="2658370"/>
        </p:xfrm>
        <a:graphic>
          <a:graphicData uri="http://schemas.openxmlformats.org/drawingml/2006/table">
            <a:tbl>
              <a:tblPr firstRow="1" bandRow="1">
                <a:tableStyleId>{C4B1156A-380E-4F78-BDF5-A606A8083BF9}</a:tableStyleId>
              </a:tblPr>
              <a:tblGrid>
                <a:gridCol w="2431839">
                  <a:extLst>
                    <a:ext uri="{9D8B030D-6E8A-4147-A177-3AD203B41FA5}">
                      <a16:colId xmlns:a16="http://schemas.microsoft.com/office/drawing/2014/main" val="20000"/>
                    </a:ext>
                  </a:extLst>
                </a:gridCol>
                <a:gridCol w="3007110">
                  <a:extLst>
                    <a:ext uri="{9D8B030D-6E8A-4147-A177-3AD203B41FA5}">
                      <a16:colId xmlns:a16="http://schemas.microsoft.com/office/drawing/2014/main" val="20001"/>
                    </a:ext>
                  </a:extLst>
                </a:gridCol>
                <a:gridCol w="2719475">
                  <a:extLst>
                    <a:ext uri="{9D8B030D-6E8A-4147-A177-3AD203B41FA5}">
                      <a16:colId xmlns:a16="http://schemas.microsoft.com/office/drawing/2014/main" val="20002"/>
                    </a:ext>
                  </a:extLst>
                </a:gridCol>
              </a:tblGrid>
              <a:tr h="652636">
                <a:tc>
                  <a:txBody>
                    <a:bodyPr/>
                    <a:lstStyle/>
                    <a:p>
                      <a:pPr algn="ctr"/>
                      <a:r>
                        <a:rPr lang="en-US" sz="2600" dirty="0">
                          <a:solidFill>
                            <a:schemeClr val="bg1"/>
                          </a:solidFill>
                        </a:rPr>
                        <a:t>Statement</a:t>
                      </a:r>
                    </a:p>
                  </a:txBody>
                  <a:tcPr marL="89898" marR="89898" marT="45717" marB="45717">
                    <a:solidFill>
                      <a:schemeClr val="accent4">
                        <a:lumMod val="75000"/>
                      </a:schemeClr>
                    </a:solidFill>
                  </a:tcPr>
                </a:tc>
                <a:tc>
                  <a:txBody>
                    <a:bodyPr/>
                    <a:lstStyle/>
                    <a:p>
                      <a:pPr algn="ctr"/>
                      <a:r>
                        <a:rPr lang="en-US" sz="2600" dirty="0">
                          <a:solidFill>
                            <a:schemeClr val="bg1"/>
                          </a:solidFill>
                        </a:rPr>
                        <a:t>Inserted</a:t>
                      </a:r>
                    </a:p>
                  </a:txBody>
                  <a:tcPr marL="89898" marR="89898" marT="45717" marB="45717">
                    <a:solidFill>
                      <a:schemeClr val="accent4">
                        <a:lumMod val="75000"/>
                      </a:schemeClr>
                    </a:solidFill>
                  </a:tcPr>
                </a:tc>
                <a:tc>
                  <a:txBody>
                    <a:bodyPr/>
                    <a:lstStyle/>
                    <a:p>
                      <a:pPr algn="ctr"/>
                      <a:r>
                        <a:rPr lang="en-US" sz="2600" dirty="0">
                          <a:solidFill>
                            <a:schemeClr val="bg1"/>
                          </a:solidFill>
                        </a:rPr>
                        <a:t>Deleted</a:t>
                      </a:r>
                    </a:p>
                  </a:txBody>
                  <a:tcPr marL="89898" marR="89898" marT="45717" marB="45717">
                    <a:solidFill>
                      <a:schemeClr val="accent4">
                        <a:lumMod val="75000"/>
                      </a:schemeClr>
                    </a:solidFill>
                  </a:tcPr>
                </a:tc>
                <a:extLst>
                  <a:ext uri="{0D108BD9-81ED-4DB2-BD59-A6C34878D82A}">
                    <a16:rowId xmlns:a16="http://schemas.microsoft.com/office/drawing/2014/main" val="10000"/>
                  </a:ext>
                </a:extLst>
              </a:tr>
              <a:tr h="571653">
                <a:tc>
                  <a:txBody>
                    <a:bodyPr/>
                    <a:lstStyle/>
                    <a:p>
                      <a:pPr algn="ctr"/>
                      <a:r>
                        <a:rPr lang="en-US" sz="2200" dirty="0"/>
                        <a:t>INSERT</a:t>
                      </a:r>
                    </a:p>
                  </a:txBody>
                  <a:tcPr marL="89898" marR="89898" marT="45717" marB="45717"/>
                </a:tc>
                <a:tc>
                  <a:txBody>
                    <a:bodyPr/>
                    <a:lstStyle/>
                    <a:p>
                      <a:pPr algn="ctr"/>
                      <a:r>
                        <a:rPr lang="en-US" sz="2200" dirty="0"/>
                        <a:t>Rows just inserted</a:t>
                      </a:r>
                    </a:p>
                  </a:txBody>
                  <a:tcPr marL="89898" marR="89898" marT="45717" marB="45717"/>
                </a:tc>
                <a:tc>
                  <a:txBody>
                    <a:bodyPr/>
                    <a:lstStyle/>
                    <a:p>
                      <a:pPr algn="ctr"/>
                      <a:endParaRPr lang="en-US" sz="2200" dirty="0"/>
                    </a:p>
                  </a:txBody>
                  <a:tcPr marL="89898" marR="89898" marT="45717" marB="45717"/>
                </a:tc>
                <a:extLst>
                  <a:ext uri="{0D108BD9-81ED-4DB2-BD59-A6C34878D82A}">
                    <a16:rowId xmlns:a16="http://schemas.microsoft.com/office/drawing/2014/main" val="10001"/>
                  </a:ext>
                </a:extLst>
              </a:tr>
              <a:tr h="571653">
                <a:tc>
                  <a:txBody>
                    <a:bodyPr/>
                    <a:lstStyle/>
                    <a:p>
                      <a:pPr algn="ctr"/>
                      <a:r>
                        <a:rPr lang="en-US" sz="2200" dirty="0"/>
                        <a:t>DELETE</a:t>
                      </a:r>
                    </a:p>
                  </a:txBody>
                  <a:tcPr marL="89898" marR="89898" marT="45717" marB="45717"/>
                </a:tc>
                <a:tc>
                  <a:txBody>
                    <a:bodyPr/>
                    <a:lstStyle/>
                    <a:p>
                      <a:pPr algn="ctr"/>
                      <a:endParaRPr lang="en-US" sz="2200" dirty="0"/>
                    </a:p>
                  </a:txBody>
                  <a:tcPr marL="89898" marR="89898" marT="45717" marB="45717"/>
                </a:tc>
                <a:tc>
                  <a:txBody>
                    <a:bodyPr/>
                    <a:lstStyle/>
                    <a:p>
                      <a:pPr algn="ctr"/>
                      <a:r>
                        <a:rPr lang="en-US" sz="2200" dirty="0"/>
                        <a:t>Rows</a:t>
                      </a:r>
                      <a:r>
                        <a:rPr lang="en-US" sz="2200" baseline="0" dirty="0"/>
                        <a:t> just deleted</a:t>
                      </a:r>
                      <a:endParaRPr lang="en-US" sz="2200" dirty="0"/>
                    </a:p>
                  </a:txBody>
                  <a:tcPr marL="89898" marR="89898" marT="45717" marB="45717"/>
                </a:tc>
                <a:extLst>
                  <a:ext uri="{0D108BD9-81ED-4DB2-BD59-A6C34878D82A}">
                    <a16:rowId xmlns:a16="http://schemas.microsoft.com/office/drawing/2014/main" val="10002"/>
                  </a:ext>
                </a:extLst>
              </a:tr>
              <a:tr h="862428">
                <a:tc>
                  <a:txBody>
                    <a:bodyPr/>
                    <a:lstStyle/>
                    <a:p>
                      <a:pPr algn="ctr"/>
                      <a:r>
                        <a:rPr lang="en-US" sz="2200" dirty="0"/>
                        <a:t>UPDATE</a:t>
                      </a:r>
                    </a:p>
                  </a:txBody>
                  <a:tcPr marL="89898" marR="89898" marT="45717" marB="45717"/>
                </a:tc>
                <a:tc>
                  <a:txBody>
                    <a:bodyPr/>
                    <a:lstStyle/>
                    <a:p>
                      <a:pPr algn="ctr"/>
                      <a:r>
                        <a:rPr lang="en-US" sz="2200" dirty="0"/>
                        <a:t>Modified row contents</a:t>
                      </a:r>
                    </a:p>
                  </a:txBody>
                  <a:tcPr marL="89898" marR="89898" marT="45717" marB="45717"/>
                </a:tc>
                <a:tc>
                  <a:txBody>
                    <a:bodyPr/>
                    <a:lstStyle/>
                    <a:p>
                      <a:pPr algn="ctr"/>
                      <a:r>
                        <a:rPr lang="en-US" sz="2200" dirty="0"/>
                        <a:t>Original row contents</a:t>
                      </a:r>
                    </a:p>
                  </a:txBody>
                  <a:tcPr marL="89898" marR="89898" marT="45717" marB="4571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16808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B600-DDC8-43FD-A528-F1E0AB05BF9A}"/>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MERGE</a:t>
            </a:r>
          </a:p>
        </p:txBody>
      </p:sp>
      <p:pic>
        <p:nvPicPr>
          <p:cNvPr id="3" name="Picture 2">
            <a:extLst>
              <a:ext uri="{FF2B5EF4-FFF2-40B4-BE49-F238E27FC236}">
                <a16:creationId xmlns:a16="http://schemas.microsoft.com/office/drawing/2014/main" id="{1AAFA94C-2365-4CB5-81BF-3AEBF5C9622F}"/>
              </a:ext>
            </a:extLst>
          </p:cNvPr>
          <p:cNvPicPr>
            <a:picLocks noChangeAspect="1"/>
          </p:cNvPicPr>
          <p:nvPr/>
        </p:nvPicPr>
        <p:blipFill>
          <a:blip r:embed="rId2"/>
          <a:stretch>
            <a:fillRect/>
          </a:stretch>
        </p:blipFill>
        <p:spPr>
          <a:xfrm>
            <a:off x="337577" y="1692873"/>
            <a:ext cx="3402093" cy="4337079"/>
          </a:xfrm>
          <a:prstGeom prst="rect">
            <a:avLst/>
          </a:prstGeom>
        </p:spPr>
      </p:pic>
      <p:sp>
        <p:nvSpPr>
          <p:cNvPr id="6" name="Rectangle 5">
            <a:extLst>
              <a:ext uri="{FF2B5EF4-FFF2-40B4-BE49-F238E27FC236}">
                <a16:creationId xmlns:a16="http://schemas.microsoft.com/office/drawing/2014/main" id="{529C1FC8-D677-4CC8-9905-5415BCF7D9C9}"/>
              </a:ext>
            </a:extLst>
          </p:cNvPr>
          <p:cNvSpPr/>
          <p:nvPr/>
        </p:nvSpPr>
        <p:spPr>
          <a:xfrm>
            <a:off x="235131" y="92095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Demo Setup</a:t>
            </a:r>
          </a:p>
        </p:txBody>
      </p:sp>
      <p:grpSp>
        <p:nvGrpSpPr>
          <p:cNvPr id="16" name="Group 15">
            <a:extLst>
              <a:ext uri="{FF2B5EF4-FFF2-40B4-BE49-F238E27FC236}">
                <a16:creationId xmlns:a16="http://schemas.microsoft.com/office/drawing/2014/main" id="{8ADF4712-9771-435D-9DDA-9CBDEB3C1FDB}"/>
              </a:ext>
            </a:extLst>
          </p:cNvPr>
          <p:cNvGrpSpPr/>
          <p:nvPr/>
        </p:nvGrpSpPr>
        <p:grpSpPr>
          <a:xfrm>
            <a:off x="5353050" y="710119"/>
            <a:ext cx="1485900" cy="1730376"/>
            <a:chOff x="7287823" y="502649"/>
            <a:chExt cx="1485900" cy="1730376"/>
          </a:xfrm>
        </p:grpSpPr>
        <p:pic>
          <p:nvPicPr>
            <p:cNvPr id="7" name="Picture 6">
              <a:extLst>
                <a:ext uri="{FF2B5EF4-FFF2-40B4-BE49-F238E27FC236}">
                  <a16:creationId xmlns:a16="http://schemas.microsoft.com/office/drawing/2014/main" id="{A6014657-A21C-412C-8BDF-6B4E3DFA30C3}"/>
                </a:ext>
              </a:extLst>
            </p:cNvPr>
            <p:cNvPicPr>
              <a:picLocks noChangeAspect="1"/>
            </p:cNvPicPr>
            <p:nvPr/>
          </p:nvPicPr>
          <p:blipFill>
            <a:blip r:embed="rId3"/>
            <a:stretch>
              <a:fillRect/>
            </a:stretch>
          </p:blipFill>
          <p:spPr>
            <a:xfrm>
              <a:off x="7287823" y="1356725"/>
              <a:ext cx="1485900" cy="876300"/>
            </a:xfrm>
            <a:prstGeom prst="rect">
              <a:avLst/>
            </a:prstGeom>
          </p:spPr>
        </p:pic>
        <p:sp>
          <p:nvSpPr>
            <p:cNvPr id="8" name="Rectangle 7">
              <a:extLst>
                <a:ext uri="{FF2B5EF4-FFF2-40B4-BE49-F238E27FC236}">
                  <a16:creationId xmlns:a16="http://schemas.microsoft.com/office/drawing/2014/main" id="{B410CA2D-F445-4559-B341-3A751BC66EC8}"/>
                </a:ext>
              </a:extLst>
            </p:cNvPr>
            <p:cNvSpPr/>
            <p:nvPr/>
          </p:nvSpPr>
          <p:spPr>
            <a:xfrm>
              <a:off x="7325923" y="502649"/>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pic>
        <p:nvPicPr>
          <p:cNvPr id="9" name="Picture 8">
            <a:extLst>
              <a:ext uri="{FF2B5EF4-FFF2-40B4-BE49-F238E27FC236}">
                <a16:creationId xmlns:a16="http://schemas.microsoft.com/office/drawing/2014/main" id="{3442812C-02CF-4DAD-BF68-78AA8D15E423}"/>
              </a:ext>
            </a:extLst>
          </p:cNvPr>
          <p:cNvPicPr>
            <a:picLocks noChangeAspect="1"/>
          </p:cNvPicPr>
          <p:nvPr/>
        </p:nvPicPr>
        <p:blipFill>
          <a:blip r:embed="rId4"/>
          <a:stretch>
            <a:fillRect/>
          </a:stretch>
        </p:blipFill>
        <p:spPr>
          <a:xfrm>
            <a:off x="4733282" y="2593633"/>
            <a:ext cx="5676784" cy="3376099"/>
          </a:xfrm>
          <a:prstGeom prst="rect">
            <a:avLst/>
          </a:prstGeom>
        </p:spPr>
      </p:pic>
      <p:grpSp>
        <p:nvGrpSpPr>
          <p:cNvPr id="17" name="Group 16">
            <a:extLst>
              <a:ext uri="{FF2B5EF4-FFF2-40B4-BE49-F238E27FC236}">
                <a16:creationId xmlns:a16="http://schemas.microsoft.com/office/drawing/2014/main" id="{D48A6035-E1B2-44B5-B22F-1F8BFA76A8C4}"/>
              </a:ext>
            </a:extLst>
          </p:cNvPr>
          <p:cNvGrpSpPr/>
          <p:nvPr/>
        </p:nvGrpSpPr>
        <p:grpSpPr>
          <a:xfrm>
            <a:off x="10122397" y="4568090"/>
            <a:ext cx="1469693" cy="1742222"/>
            <a:chOff x="10318931" y="4542690"/>
            <a:chExt cx="1469693" cy="1742222"/>
          </a:xfrm>
        </p:grpSpPr>
        <p:pic>
          <p:nvPicPr>
            <p:cNvPr id="10" name="Picture 9">
              <a:extLst>
                <a:ext uri="{FF2B5EF4-FFF2-40B4-BE49-F238E27FC236}">
                  <a16:creationId xmlns:a16="http://schemas.microsoft.com/office/drawing/2014/main" id="{17FB2482-BB3D-438D-974B-E20708163B65}"/>
                </a:ext>
              </a:extLst>
            </p:cNvPr>
            <p:cNvPicPr>
              <a:picLocks noChangeAspect="1"/>
            </p:cNvPicPr>
            <p:nvPr/>
          </p:nvPicPr>
          <p:blipFill>
            <a:blip r:embed="rId5"/>
            <a:stretch>
              <a:fillRect/>
            </a:stretch>
          </p:blipFill>
          <p:spPr>
            <a:xfrm>
              <a:off x="10331299" y="5399087"/>
              <a:ext cx="1457325" cy="885825"/>
            </a:xfrm>
            <a:prstGeom prst="rect">
              <a:avLst/>
            </a:prstGeom>
          </p:spPr>
        </p:pic>
        <p:sp>
          <p:nvSpPr>
            <p:cNvPr id="11" name="Rectangle 10">
              <a:extLst>
                <a:ext uri="{FF2B5EF4-FFF2-40B4-BE49-F238E27FC236}">
                  <a16:creationId xmlns:a16="http://schemas.microsoft.com/office/drawing/2014/main" id="{661DF9D5-B40E-48C4-985E-9DC9E3C58040}"/>
                </a:ext>
              </a:extLst>
            </p:cNvPr>
            <p:cNvSpPr/>
            <p:nvPr/>
          </p:nvSpPr>
          <p:spPr>
            <a:xfrm>
              <a:off x="10318931" y="4542690"/>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cxnSp>
        <p:nvCxnSpPr>
          <p:cNvPr id="12" name="Straight Arrow Connector 11">
            <a:extLst>
              <a:ext uri="{FF2B5EF4-FFF2-40B4-BE49-F238E27FC236}">
                <a16:creationId xmlns:a16="http://schemas.microsoft.com/office/drawing/2014/main" id="{13400591-1008-43CB-B758-30FDA47A3237}"/>
              </a:ext>
            </a:extLst>
          </p:cNvPr>
          <p:cNvCxnSpPr>
            <a:cxnSpLocks/>
          </p:cNvCxnSpPr>
          <p:nvPr/>
        </p:nvCxnSpPr>
        <p:spPr bwMode="auto">
          <a:xfrm flipH="1">
            <a:off x="8209964" y="3071358"/>
            <a:ext cx="734449"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B74CC32-E03D-4D2E-A40B-0BBA2B0D5E96}"/>
              </a:ext>
            </a:extLst>
          </p:cNvPr>
          <p:cNvCxnSpPr>
            <a:cxnSpLocks/>
          </p:cNvCxnSpPr>
          <p:nvPr/>
        </p:nvCxnSpPr>
        <p:spPr bwMode="auto">
          <a:xfrm>
            <a:off x="6650917" y="1828211"/>
            <a:ext cx="0" cy="765422"/>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5" name="Group 14">
            <a:extLst>
              <a:ext uri="{FF2B5EF4-FFF2-40B4-BE49-F238E27FC236}">
                <a16:creationId xmlns:a16="http://schemas.microsoft.com/office/drawing/2014/main" id="{54299389-DF6D-4E96-81E3-7E05FB772D4D}"/>
              </a:ext>
            </a:extLst>
          </p:cNvPr>
          <p:cNvGrpSpPr/>
          <p:nvPr/>
        </p:nvGrpSpPr>
        <p:grpSpPr>
          <a:xfrm>
            <a:off x="9150702" y="1563309"/>
            <a:ext cx="1447800" cy="1733550"/>
            <a:chOff x="4929816" y="501783"/>
            <a:chExt cx="1447800" cy="1733550"/>
          </a:xfrm>
        </p:grpSpPr>
        <p:pic>
          <p:nvPicPr>
            <p:cNvPr id="4" name="Picture 3">
              <a:extLst>
                <a:ext uri="{FF2B5EF4-FFF2-40B4-BE49-F238E27FC236}">
                  <a16:creationId xmlns:a16="http://schemas.microsoft.com/office/drawing/2014/main" id="{3884DD85-31C4-489F-A519-AECF689855CD}"/>
                </a:ext>
              </a:extLst>
            </p:cNvPr>
            <p:cNvPicPr>
              <a:picLocks noChangeAspect="1"/>
            </p:cNvPicPr>
            <p:nvPr/>
          </p:nvPicPr>
          <p:blipFill>
            <a:blip r:embed="rId6"/>
            <a:stretch>
              <a:fillRect/>
            </a:stretch>
          </p:blipFill>
          <p:spPr>
            <a:xfrm>
              <a:off x="4929816" y="1368558"/>
              <a:ext cx="1447800" cy="866775"/>
            </a:xfrm>
            <a:prstGeom prst="rect">
              <a:avLst/>
            </a:prstGeom>
          </p:spPr>
        </p:pic>
        <p:sp>
          <p:nvSpPr>
            <p:cNvPr id="5" name="Rectangle 4">
              <a:extLst>
                <a:ext uri="{FF2B5EF4-FFF2-40B4-BE49-F238E27FC236}">
                  <a16:creationId xmlns:a16="http://schemas.microsoft.com/office/drawing/2014/main" id="{7ABEDDBB-3943-4193-8622-9DA74DBBC3B2}"/>
                </a:ext>
              </a:extLst>
            </p:cNvPr>
            <p:cNvSpPr/>
            <p:nvPr/>
          </p:nvSpPr>
          <p:spPr>
            <a:xfrm>
              <a:off x="4929816" y="501783"/>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Source</a:t>
              </a:r>
            </a:p>
          </p:txBody>
        </p:sp>
      </p:grpSp>
      <p:sp>
        <p:nvSpPr>
          <p:cNvPr id="21" name="Arrow: Right 20">
            <a:extLst>
              <a:ext uri="{FF2B5EF4-FFF2-40B4-BE49-F238E27FC236}">
                <a16:creationId xmlns:a16="http://schemas.microsoft.com/office/drawing/2014/main" id="{B2C19E9F-5A98-423D-BF78-B4E5EF715A4C}"/>
              </a:ext>
            </a:extLst>
          </p:cNvPr>
          <p:cNvSpPr/>
          <p:nvPr/>
        </p:nvSpPr>
        <p:spPr>
          <a:xfrm>
            <a:off x="8426802" y="5424503"/>
            <a:ext cx="1447800" cy="885809"/>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DAA2B7E-E162-4DA0-ADF9-32528201C2DA}"/>
              </a:ext>
            </a:extLst>
          </p:cNvPr>
          <p:cNvSpPr txBox="1"/>
          <p:nvPr/>
        </p:nvSpPr>
        <p:spPr>
          <a:xfrm>
            <a:off x="8602588" y="5671718"/>
            <a:ext cx="1030678" cy="369332"/>
          </a:xfrm>
          <a:prstGeom prst="rect">
            <a:avLst/>
          </a:prstGeom>
          <a:noFill/>
        </p:spPr>
        <p:txBody>
          <a:bodyPr wrap="square" rtlCol="0">
            <a:spAutoFit/>
          </a:bodyPr>
          <a:lstStyle/>
          <a:p>
            <a:r>
              <a:rPr lang="en-US" dirty="0">
                <a:solidFill>
                  <a:schemeClr val="bg1"/>
                </a:solidFill>
              </a:rPr>
              <a:t>Results</a:t>
            </a:r>
          </a:p>
        </p:txBody>
      </p:sp>
      <p:cxnSp>
        <p:nvCxnSpPr>
          <p:cNvPr id="23" name="Straight Connector 22">
            <a:extLst>
              <a:ext uri="{FF2B5EF4-FFF2-40B4-BE49-F238E27FC236}">
                <a16:creationId xmlns:a16="http://schemas.microsoft.com/office/drawing/2014/main" id="{0B73E718-7439-4078-832A-F6218FE3DB4A}"/>
              </a:ext>
            </a:extLst>
          </p:cNvPr>
          <p:cNvCxnSpPr>
            <a:cxnSpLocks/>
          </p:cNvCxnSpPr>
          <p:nvPr/>
        </p:nvCxnSpPr>
        <p:spPr>
          <a:xfrm flipV="1">
            <a:off x="4208821" y="781258"/>
            <a:ext cx="0" cy="5389354"/>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39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69BA12-26FD-4CC9-B927-4802E8ECF1CE}"/>
              </a:ext>
            </a:extLst>
          </p:cNvPr>
          <p:cNvGrpSpPr/>
          <p:nvPr/>
        </p:nvGrpSpPr>
        <p:grpSpPr>
          <a:xfrm>
            <a:off x="8081279" y="795813"/>
            <a:ext cx="4110721" cy="4025705"/>
            <a:chOff x="7791249" y="879703"/>
            <a:chExt cx="4025705" cy="4025705"/>
          </a:xfrm>
        </p:grpSpPr>
        <p:pic>
          <p:nvPicPr>
            <p:cNvPr id="9" name="Graphic 8" descr="Coffee">
              <a:extLst>
                <a:ext uri="{FF2B5EF4-FFF2-40B4-BE49-F238E27FC236}">
                  <a16:creationId xmlns:a16="http://schemas.microsoft.com/office/drawing/2014/main" id="{09720BC6-9DDC-4ED5-A5F5-EEBD84E56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1249" y="879703"/>
              <a:ext cx="4025705" cy="4025705"/>
            </a:xfrm>
            <a:prstGeom prst="rect">
              <a:avLst/>
            </a:prstGeom>
          </p:spPr>
        </p:pic>
        <p:sp>
          <p:nvSpPr>
            <p:cNvPr id="10" name="Rectangle 9">
              <a:extLst>
                <a:ext uri="{FF2B5EF4-FFF2-40B4-BE49-F238E27FC236}">
                  <a16:creationId xmlns:a16="http://schemas.microsoft.com/office/drawing/2014/main" id="{71E8F7D3-5049-4DBD-AC0A-C134D8F8A0DE}"/>
                </a:ext>
              </a:extLst>
            </p:cNvPr>
            <p:cNvSpPr/>
            <p:nvPr/>
          </p:nvSpPr>
          <p:spPr>
            <a:xfrm>
              <a:off x="8582434" y="3031787"/>
              <a:ext cx="1814920" cy="769441"/>
            </a:xfrm>
            <a:prstGeom prst="rect">
              <a:avLst/>
            </a:prstGeom>
            <a:noFill/>
          </p:spPr>
          <p:txBody>
            <a:bodyPr wrap="none" lIns="91440" tIns="45720" rIns="91440" bIns="45720">
              <a:spAutoFit/>
            </a:bodyPr>
            <a:lstStyle/>
            <a:p>
              <a:pPr algn="ctr"/>
              <a:r>
                <a:rPr lang="en-US" sz="4400" b="1" cap="none" spc="50" dirty="0">
                  <a:ln w="0"/>
                  <a:solidFill>
                    <a:schemeClr val="bg2"/>
                  </a:solidFill>
                  <a:effectLst>
                    <a:innerShdw blurRad="63500" dist="50800" dir="13500000">
                      <a:srgbClr val="000000">
                        <a:alpha val="50000"/>
                      </a:srgbClr>
                    </a:innerShdw>
                  </a:effectLst>
                </a:rPr>
                <a:t>Coffee</a:t>
              </a:r>
            </a:p>
          </p:txBody>
        </p:sp>
      </p:grpSp>
      <p:sp>
        <p:nvSpPr>
          <p:cNvPr id="12" name="Title 2">
            <a:extLst>
              <a:ext uri="{FF2B5EF4-FFF2-40B4-BE49-F238E27FC236}">
                <a16:creationId xmlns:a16="http://schemas.microsoft.com/office/drawing/2014/main" id="{001049FE-4858-4BB1-925B-4D46C0EF8150}"/>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What is a Function?</a:t>
            </a:r>
          </a:p>
        </p:txBody>
      </p:sp>
      <p:sp>
        <p:nvSpPr>
          <p:cNvPr id="14" name="TextBox 13">
            <a:extLst>
              <a:ext uri="{FF2B5EF4-FFF2-40B4-BE49-F238E27FC236}">
                <a16:creationId xmlns:a16="http://schemas.microsoft.com/office/drawing/2014/main" id="{5AC4C9F9-2234-44C6-B638-863ECF0E7283}"/>
              </a:ext>
            </a:extLst>
          </p:cNvPr>
          <p:cNvSpPr txBox="1"/>
          <p:nvPr/>
        </p:nvSpPr>
        <p:spPr>
          <a:xfrm>
            <a:off x="511475" y="2039586"/>
            <a:ext cx="9368128" cy="646331"/>
          </a:xfrm>
          <a:prstGeom prst="rect">
            <a:avLst/>
          </a:prstGeom>
          <a:noFill/>
        </p:spPr>
        <p:txBody>
          <a:bodyPr wrap="square" rtlCol="0">
            <a:spAutoFit/>
          </a:bodyPr>
          <a:lstStyle/>
          <a:p>
            <a:r>
              <a:rPr lang="en-US" sz="3600" dirty="0"/>
              <a:t>Allows code to perform specific tasks. </a:t>
            </a:r>
          </a:p>
        </p:txBody>
      </p:sp>
      <p:pic>
        <p:nvPicPr>
          <p:cNvPr id="16" name="Picture 15">
            <a:extLst>
              <a:ext uri="{FF2B5EF4-FFF2-40B4-BE49-F238E27FC236}">
                <a16:creationId xmlns:a16="http://schemas.microsoft.com/office/drawing/2014/main" id="{91216973-9367-48BC-B9AE-63C37C3C72FB}"/>
              </a:ext>
            </a:extLst>
          </p:cNvPr>
          <p:cNvPicPr>
            <a:picLocks noChangeAspect="1"/>
          </p:cNvPicPr>
          <p:nvPr/>
        </p:nvPicPr>
        <p:blipFill>
          <a:blip r:embed="rId4"/>
          <a:stretch>
            <a:fillRect/>
          </a:stretch>
        </p:blipFill>
        <p:spPr>
          <a:xfrm>
            <a:off x="727424" y="3867569"/>
            <a:ext cx="7443701" cy="691969"/>
          </a:xfrm>
          <a:prstGeom prst="rect">
            <a:avLst/>
          </a:prstGeom>
        </p:spPr>
      </p:pic>
      <p:grpSp>
        <p:nvGrpSpPr>
          <p:cNvPr id="20" name="Group 19">
            <a:extLst>
              <a:ext uri="{FF2B5EF4-FFF2-40B4-BE49-F238E27FC236}">
                <a16:creationId xmlns:a16="http://schemas.microsoft.com/office/drawing/2014/main" id="{98BB9FB0-FF7C-4B86-84A6-7AF3258A6487}"/>
              </a:ext>
            </a:extLst>
          </p:cNvPr>
          <p:cNvGrpSpPr/>
          <p:nvPr/>
        </p:nvGrpSpPr>
        <p:grpSpPr>
          <a:xfrm>
            <a:off x="2040503" y="3328627"/>
            <a:ext cx="2266122" cy="530152"/>
            <a:chOff x="1654000" y="3376796"/>
            <a:chExt cx="2266122" cy="530152"/>
          </a:xfrm>
        </p:grpSpPr>
        <p:sp>
          <p:nvSpPr>
            <p:cNvPr id="18" name="TextBox 17">
              <a:extLst>
                <a:ext uri="{FF2B5EF4-FFF2-40B4-BE49-F238E27FC236}">
                  <a16:creationId xmlns:a16="http://schemas.microsoft.com/office/drawing/2014/main" id="{95E621BC-8F71-4E43-858B-E6AD00E40875}"/>
                </a:ext>
              </a:extLst>
            </p:cNvPr>
            <p:cNvSpPr txBox="1"/>
            <p:nvPr/>
          </p:nvSpPr>
          <p:spPr>
            <a:xfrm>
              <a:off x="1654000" y="3376796"/>
              <a:ext cx="2266122" cy="400110"/>
            </a:xfrm>
            <a:prstGeom prst="rect">
              <a:avLst/>
            </a:prstGeom>
            <a:noFill/>
          </p:spPr>
          <p:txBody>
            <a:bodyPr wrap="square" rtlCol="0">
              <a:spAutoFit/>
            </a:bodyPr>
            <a:lstStyle/>
            <a:p>
              <a:pPr algn="ctr"/>
              <a:r>
                <a:rPr lang="en-US" sz="2000" b="1" dirty="0"/>
                <a:t>Function Name</a:t>
              </a:r>
            </a:p>
          </p:txBody>
        </p:sp>
        <p:sp>
          <p:nvSpPr>
            <p:cNvPr id="19" name="Right Brace 18">
              <a:extLst>
                <a:ext uri="{FF2B5EF4-FFF2-40B4-BE49-F238E27FC236}">
                  <a16:creationId xmlns:a16="http://schemas.microsoft.com/office/drawing/2014/main" id="{0990505E-1426-407B-8AB1-4151E939C564}"/>
                </a:ext>
              </a:extLst>
            </p:cNvPr>
            <p:cNvSpPr/>
            <p:nvPr/>
          </p:nvSpPr>
          <p:spPr>
            <a:xfrm rot="5400000">
              <a:off x="2630266" y="2736363"/>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TextBox 21">
            <a:extLst>
              <a:ext uri="{FF2B5EF4-FFF2-40B4-BE49-F238E27FC236}">
                <a16:creationId xmlns:a16="http://schemas.microsoft.com/office/drawing/2014/main" id="{3A73EB57-5559-4362-9091-424ED3EC779B}"/>
              </a:ext>
            </a:extLst>
          </p:cNvPr>
          <p:cNvSpPr txBox="1"/>
          <p:nvPr/>
        </p:nvSpPr>
        <p:spPr>
          <a:xfrm>
            <a:off x="4365348" y="3345405"/>
            <a:ext cx="3935870" cy="400110"/>
          </a:xfrm>
          <a:prstGeom prst="rect">
            <a:avLst/>
          </a:prstGeom>
          <a:noFill/>
        </p:spPr>
        <p:txBody>
          <a:bodyPr wrap="square" rtlCol="0">
            <a:spAutoFit/>
          </a:bodyPr>
          <a:lstStyle/>
          <a:p>
            <a:pPr algn="ctr"/>
            <a:r>
              <a:rPr lang="en-US" sz="2000" b="1" dirty="0"/>
              <a:t>Parameters or Arguments</a:t>
            </a:r>
          </a:p>
        </p:txBody>
      </p:sp>
      <p:sp>
        <p:nvSpPr>
          <p:cNvPr id="24" name="Right Brace 23">
            <a:extLst>
              <a:ext uri="{FF2B5EF4-FFF2-40B4-BE49-F238E27FC236}">
                <a16:creationId xmlns:a16="http://schemas.microsoft.com/office/drawing/2014/main" id="{0D2C83AB-A3D3-49C6-B28E-B083DD7B6674}"/>
              </a:ext>
            </a:extLst>
          </p:cNvPr>
          <p:cNvSpPr/>
          <p:nvPr/>
        </p:nvSpPr>
        <p:spPr>
          <a:xfrm rot="5400000">
            <a:off x="6173231" y="2062742"/>
            <a:ext cx="287084" cy="3304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915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FE5A28-F8FA-4777-AEFB-65891FC0381C}"/>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a:t>
            </a:r>
            <a:r>
              <a:rPr lang="en-US" dirty="0" err="1">
                <a:solidFill>
                  <a:schemeClr val="tx1"/>
                </a:solidFill>
              </a:rPr>
              <a:t>GetDate</a:t>
            </a:r>
            <a:r>
              <a:rPr lang="en-US" dirty="0">
                <a:solidFill>
                  <a:schemeClr val="tx1"/>
                </a:solidFill>
              </a:rPr>
              <a:t>() Function</a:t>
            </a:r>
          </a:p>
        </p:txBody>
      </p:sp>
      <p:pic>
        <p:nvPicPr>
          <p:cNvPr id="3" name="Picture 2">
            <a:extLst>
              <a:ext uri="{FF2B5EF4-FFF2-40B4-BE49-F238E27FC236}">
                <a16:creationId xmlns:a16="http://schemas.microsoft.com/office/drawing/2014/main" id="{89F331C9-8795-4193-B3E7-E9C3D4D0A590}"/>
              </a:ext>
            </a:extLst>
          </p:cNvPr>
          <p:cNvPicPr>
            <a:picLocks noChangeAspect="1"/>
          </p:cNvPicPr>
          <p:nvPr/>
        </p:nvPicPr>
        <p:blipFill>
          <a:blip r:embed="rId2"/>
          <a:stretch>
            <a:fillRect/>
          </a:stretch>
        </p:blipFill>
        <p:spPr>
          <a:xfrm>
            <a:off x="5378145" y="2213368"/>
            <a:ext cx="4267570" cy="571550"/>
          </a:xfrm>
          <a:prstGeom prst="rect">
            <a:avLst/>
          </a:prstGeom>
        </p:spPr>
      </p:pic>
      <p:pic>
        <p:nvPicPr>
          <p:cNvPr id="4" name="Picture 3">
            <a:extLst>
              <a:ext uri="{FF2B5EF4-FFF2-40B4-BE49-F238E27FC236}">
                <a16:creationId xmlns:a16="http://schemas.microsoft.com/office/drawing/2014/main" id="{A5CC4A93-32ED-48D3-93AD-D6A3EA28D332}"/>
              </a:ext>
            </a:extLst>
          </p:cNvPr>
          <p:cNvPicPr>
            <a:picLocks noChangeAspect="1"/>
          </p:cNvPicPr>
          <p:nvPr/>
        </p:nvPicPr>
        <p:blipFill>
          <a:blip r:embed="rId3"/>
          <a:stretch>
            <a:fillRect/>
          </a:stretch>
        </p:blipFill>
        <p:spPr>
          <a:xfrm>
            <a:off x="5547830" y="3136641"/>
            <a:ext cx="3578769" cy="779851"/>
          </a:xfrm>
          <a:prstGeom prst="rect">
            <a:avLst/>
          </a:prstGeom>
        </p:spPr>
      </p:pic>
      <p:pic>
        <p:nvPicPr>
          <p:cNvPr id="6" name="Picture 5">
            <a:extLst>
              <a:ext uri="{FF2B5EF4-FFF2-40B4-BE49-F238E27FC236}">
                <a16:creationId xmlns:a16="http://schemas.microsoft.com/office/drawing/2014/main" id="{9CF8569C-F5EB-4F55-8571-3C7ADB714389}"/>
              </a:ext>
            </a:extLst>
          </p:cNvPr>
          <p:cNvPicPr>
            <a:picLocks noChangeAspect="1"/>
          </p:cNvPicPr>
          <p:nvPr/>
        </p:nvPicPr>
        <p:blipFill>
          <a:blip r:embed="rId4"/>
          <a:stretch>
            <a:fillRect/>
          </a:stretch>
        </p:blipFill>
        <p:spPr>
          <a:xfrm>
            <a:off x="1250659" y="2651656"/>
            <a:ext cx="3551521" cy="1417349"/>
          </a:xfrm>
          <a:prstGeom prst="rect">
            <a:avLst/>
          </a:prstGeom>
        </p:spPr>
      </p:pic>
      <p:sp>
        <p:nvSpPr>
          <p:cNvPr id="7" name="TextBox 6">
            <a:extLst>
              <a:ext uri="{FF2B5EF4-FFF2-40B4-BE49-F238E27FC236}">
                <a16:creationId xmlns:a16="http://schemas.microsoft.com/office/drawing/2014/main" id="{11133F42-ACC3-4DD3-A758-755835D72672}"/>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8" name="Right Brace 7">
            <a:extLst>
              <a:ext uri="{FF2B5EF4-FFF2-40B4-BE49-F238E27FC236}">
                <a16:creationId xmlns:a16="http://schemas.microsoft.com/office/drawing/2014/main" id="{E0E7758D-3A04-4E27-A252-69B944BDFE1B}"/>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65AA4567-A904-420B-BBF7-4C2BB392EA9E}"/>
              </a:ext>
            </a:extLst>
          </p:cNvPr>
          <p:cNvSpPr/>
          <p:nvPr/>
        </p:nvSpPr>
        <p:spPr>
          <a:xfrm rot="5400000">
            <a:off x="7117080" y="1008246"/>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0C0DC0A-BFCB-4393-9E15-C65357666DA5}"/>
              </a:ext>
            </a:extLst>
          </p:cNvPr>
          <p:cNvSpPr txBox="1"/>
          <p:nvPr/>
        </p:nvSpPr>
        <p:spPr>
          <a:xfrm>
            <a:off x="6164970" y="1689215"/>
            <a:ext cx="2266122" cy="400110"/>
          </a:xfrm>
          <a:prstGeom prst="rect">
            <a:avLst/>
          </a:prstGeom>
          <a:noFill/>
        </p:spPr>
        <p:txBody>
          <a:bodyPr wrap="square" rtlCol="0">
            <a:spAutoFit/>
          </a:bodyPr>
          <a:lstStyle/>
          <a:p>
            <a:pPr algn="ctr"/>
            <a:r>
              <a:rPr lang="en-US" sz="2000" b="1" dirty="0"/>
              <a:t>Function in Code</a:t>
            </a:r>
          </a:p>
        </p:txBody>
      </p:sp>
      <p:sp>
        <p:nvSpPr>
          <p:cNvPr id="30" name="TextBox 29">
            <a:extLst>
              <a:ext uri="{FF2B5EF4-FFF2-40B4-BE49-F238E27FC236}">
                <a16:creationId xmlns:a16="http://schemas.microsoft.com/office/drawing/2014/main" id="{9F00C71F-7768-46CB-BACB-8B52ACC73907}"/>
              </a:ext>
            </a:extLst>
          </p:cNvPr>
          <p:cNvSpPr txBox="1"/>
          <p:nvPr/>
        </p:nvSpPr>
        <p:spPr>
          <a:xfrm>
            <a:off x="6096000" y="4022840"/>
            <a:ext cx="2266122" cy="400110"/>
          </a:xfrm>
          <a:prstGeom prst="rect">
            <a:avLst/>
          </a:prstGeom>
          <a:noFill/>
        </p:spPr>
        <p:txBody>
          <a:bodyPr wrap="square" rtlCol="0">
            <a:spAutoFit/>
          </a:bodyPr>
          <a:lstStyle/>
          <a:p>
            <a:pPr algn="ctr"/>
            <a:r>
              <a:rPr lang="en-US" sz="2000" b="1" dirty="0"/>
              <a:t>Function Results</a:t>
            </a:r>
          </a:p>
        </p:txBody>
      </p:sp>
      <p:sp>
        <p:nvSpPr>
          <p:cNvPr id="32" name="Right Brace 31">
            <a:extLst>
              <a:ext uri="{FF2B5EF4-FFF2-40B4-BE49-F238E27FC236}">
                <a16:creationId xmlns:a16="http://schemas.microsoft.com/office/drawing/2014/main" id="{A4C3F0EB-0E5C-4631-A1C8-CA6D0B16CA7F}"/>
              </a:ext>
            </a:extLst>
          </p:cNvPr>
          <p:cNvSpPr/>
          <p:nvPr/>
        </p:nvSpPr>
        <p:spPr>
          <a:xfrm rot="16200000">
            <a:off x="7069456" y="2998695"/>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4002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61FF153-B718-4FBB-934F-E095229B2462}"/>
              </a:ext>
            </a:extLst>
          </p:cNvPr>
          <p:cNvSpPr txBox="1">
            <a:spLocks/>
          </p:cNvSpPr>
          <p:nvPr/>
        </p:nvSpPr>
        <p:spPr>
          <a:xfrm>
            <a:off x="269554" y="392997"/>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Left() Function</a:t>
            </a:r>
          </a:p>
        </p:txBody>
      </p:sp>
      <p:sp>
        <p:nvSpPr>
          <p:cNvPr id="9" name="TextBox 8">
            <a:extLst>
              <a:ext uri="{FF2B5EF4-FFF2-40B4-BE49-F238E27FC236}">
                <a16:creationId xmlns:a16="http://schemas.microsoft.com/office/drawing/2014/main" id="{70264651-6320-4796-AFEA-1AF7117298FF}"/>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10" name="Right Brace 9">
            <a:extLst>
              <a:ext uri="{FF2B5EF4-FFF2-40B4-BE49-F238E27FC236}">
                <a16:creationId xmlns:a16="http://schemas.microsoft.com/office/drawing/2014/main" id="{EA2D3B01-1D08-4551-9CE2-6BF5189DBD3F}"/>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E0F05933-75B2-40C9-9F38-FA0251CE40A4}"/>
              </a:ext>
            </a:extLst>
          </p:cNvPr>
          <p:cNvSpPr/>
          <p:nvPr/>
        </p:nvSpPr>
        <p:spPr>
          <a:xfrm rot="5400000">
            <a:off x="5737889" y="1968641"/>
            <a:ext cx="312807" cy="8337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3F0ECCE-C724-4436-894C-A19B200DBEC8}"/>
              </a:ext>
            </a:extLst>
          </p:cNvPr>
          <p:cNvSpPr txBox="1"/>
          <p:nvPr/>
        </p:nvSpPr>
        <p:spPr>
          <a:xfrm>
            <a:off x="4888515" y="1727066"/>
            <a:ext cx="2011553" cy="707886"/>
          </a:xfrm>
          <a:prstGeom prst="rect">
            <a:avLst/>
          </a:prstGeom>
          <a:noFill/>
        </p:spPr>
        <p:txBody>
          <a:bodyPr wrap="square" rtlCol="0">
            <a:spAutoFit/>
          </a:bodyPr>
          <a:lstStyle/>
          <a:p>
            <a:pPr algn="ctr"/>
            <a:r>
              <a:rPr lang="en-US" sz="2000" b="1" dirty="0"/>
              <a:t>Function </a:t>
            </a:r>
          </a:p>
          <a:p>
            <a:pPr algn="ctr"/>
            <a:r>
              <a:rPr lang="en-US" sz="2000" b="1" dirty="0"/>
              <a:t>Name</a:t>
            </a:r>
          </a:p>
        </p:txBody>
      </p:sp>
      <p:sp>
        <p:nvSpPr>
          <p:cNvPr id="17" name="TextBox 16">
            <a:extLst>
              <a:ext uri="{FF2B5EF4-FFF2-40B4-BE49-F238E27FC236}">
                <a16:creationId xmlns:a16="http://schemas.microsoft.com/office/drawing/2014/main" id="{52ED2331-3837-4752-A7EA-C6F75D97FBFD}"/>
              </a:ext>
            </a:extLst>
          </p:cNvPr>
          <p:cNvSpPr txBox="1"/>
          <p:nvPr/>
        </p:nvSpPr>
        <p:spPr>
          <a:xfrm>
            <a:off x="5477434" y="3915013"/>
            <a:ext cx="2266122" cy="400110"/>
          </a:xfrm>
          <a:prstGeom prst="rect">
            <a:avLst/>
          </a:prstGeom>
          <a:noFill/>
        </p:spPr>
        <p:txBody>
          <a:bodyPr wrap="square" rtlCol="0">
            <a:spAutoFit/>
          </a:bodyPr>
          <a:lstStyle/>
          <a:p>
            <a:pPr algn="ctr"/>
            <a:r>
              <a:rPr lang="en-US" sz="2000" b="1" dirty="0"/>
              <a:t>Function Results</a:t>
            </a:r>
          </a:p>
        </p:txBody>
      </p:sp>
      <p:sp>
        <p:nvSpPr>
          <p:cNvPr id="19" name="Right Brace 18">
            <a:extLst>
              <a:ext uri="{FF2B5EF4-FFF2-40B4-BE49-F238E27FC236}">
                <a16:creationId xmlns:a16="http://schemas.microsoft.com/office/drawing/2014/main" id="{5224D308-4185-4C3B-A8F3-6F93BCD4232D}"/>
              </a:ext>
            </a:extLst>
          </p:cNvPr>
          <p:cNvSpPr/>
          <p:nvPr/>
        </p:nvSpPr>
        <p:spPr>
          <a:xfrm rot="16200000">
            <a:off x="6450890" y="2890868"/>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a:extLst>
              <a:ext uri="{FF2B5EF4-FFF2-40B4-BE49-F238E27FC236}">
                <a16:creationId xmlns:a16="http://schemas.microsoft.com/office/drawing/2014/main" id="{A32A9AEF-6DE6-49F9-B1B0-E6FD74AA5664}"/>
              </a:ext>
            </a:extLst>
          </p:cNvPr>
          <p:cNvPicPr>
            <a:picLocks noChangeAspect="1"/>
          </p:cNvPicPr>
          <p:nvPr/>
        </p:nvPicPr>
        <p:blipFill>
          <a:blip r:embed="rId2"/>
          <a:stretch>
            <a:fillRect/>
          </a:stretch>
        </p:blipFill>
        <p:spPr>
          <a:xfrm>
            <a:off x="548391" y="2434952"/>
            <a:ext cx="4462176" cy="1461297"/>
          </a:xfrm>
          <a:prstGeom prst="rect">
            <a:avLst/>
          </a:prstGeom>
        </p:spPr>
      </p:pic>
      <p:pic>
        <p:nvPicPr>
          <p:cNvPr id="23" name="Picture 22">
            <a:extLst>
              <a:ext uri="{FF2B5EF4-FFF2-40B4-BE49-F238E27FC236}">
                <a16:creationId xmlns:a16="http://schemas.microsoft.com/office/drawing/2014/main" id="{11A77D13-CC7A-4C32-93A2-1F3C7EBDF7DB}"/>
              </a:ext>
            </a:extLst>
          </p:cNvPr>
          <p:cNvPicPr>
            <a:picLocks noChangeAspect="1"/>
          </p:cNvPicPr>
          <p:nvPr/>
        </p:nvPicPr>
        <p:blipFill>
          <a:blip r:embed="rId3"/>
          <a:stretch>
            <a:fillRect/>
          </a:stretch>
        </p:blipFill>
        <p:spPr>
          <a:xfrm>
            <a:off x="4387704" y="2491846"/>
            <a:ext cx="6805250" cy="472481"/>
          </a:xfrm>
          <a:prstGeom prst="rect">
            <a:avLst/>
          </a:prstGeom>
        </p:spPr>
      </p:pic>
      <p:sp>
        <p:nvSpPr>
          <p:cNvPr id="25" name="TextBox 24">
            <a:extLst>
              <a:ext uri="{FF2B5EF4-FFF2-40B4-BE49-F238E27FC236}">
                <a16:creationId xmlns:a16="http://schemas.microsoft.com/office/drawing/2014/main" id="{1488B65F-302E-4F36-B174-55051C92BE3D}"/>
              </a:ext>
            </a:extLst>
          </p:cNvPr>
          <p:cNvSpPr txBox="1"/>
          <p:nvPr/>
        </p:nvSpPr>
        <p:spPr>
          <a:xfrm>
            <a:off x="6248398" y="1987701"/>
            <a:ext cx="2756253" cy="400110"/>
          </a:xfrm>
          <a:prstGeom prst="rect">
            <a:avLst/>
          </a:prstGeom>
          <a:noFill/>
        </p:spPr>
        <p:txBody>
          <a:bodyPr wrap="square" rtlCol="0">
            <a:spAutoFit/>
          </a:bodyPr>
          <a:lstStyle/>
          <a:p>
            <a:pPr algn="ctr"/>
            <a:r>
              <a:rPr lang="en-US" sz="2000" b="1" dirty="0"/>
              <a:t>Parameters </a:t>
            </a:r>
          </a:p>
        </p:txBody>
      </p:sp>
      <p:sp>
        <p:nvSpPr>
          <p:cNvPr id="27" name="Right Brace 26">
            <a:extLst>
              <a:ext uri="{FF2B5EF4-FFF2-40B4-BE49-F238E27FC236}">
                <a16:creationId xmlns:a16="http://schemas.microsoft.com/office/drawing/2014/main" id="{C82B6F12-BFD6-4573-ABC8-C8D2DC3F5F43}"/>
              </a:ext>
            </a:extLst>
          </p:cNvPr>
          <p:cNvSpPr/>
          <p:nvPr/>
        </p:nvSpPr>
        <p:spPr>
          <a:xfrm rot="5400000">
            <a:off x="7509974" y="1188992"/>
            <a:ext cx="291767" cy="23846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a:extLst>
              <a:ext uri="{FF2B5EF4-FFF2-40B4-BE49-F238E27FC236}">
                <a16:creationId xmlns:a16="http://schemas.microsoft.com/office/drawing/2014/main" id="{3065497D-FA78-4C10-BDA7-C6E78E2EECA9}"/>
              </a:ext>
            </a:extLst>
          </p:cNvPr>
          <p:cNvPicPr>
            <a:picLocks noChangeAspect="1"/>
          </p:cNvPicPr>
          <p:nvPr/>
        </p:nvPicPr>
        <p:blipFill>
          <a:blip r:embed="rId4"/>
          <a:stretch>
            <a:fillRect/>
          </a:stretch>
        </p:blipFill>
        <p:spPr>
          <a:xfrm>
            <a:off x="6087035" y="3114820"/>
            <a:ext cx="1066892" cy="556308"/>
          </a:xfrm>
          <a:prstGeom prst="rect">
            <a:avLst/>
          </a:prstGeom>
        </p:spPr>
      </p:pic>
    </p:spTree>
    <p:extLst>
      <p:ext uri="{BB962C8B-B14F-4D97-AF65-F5344CB8AC3E}">
        <p14:creationId xmlns:p14="http://schemas.microsoft.com/office/powerpoint/2010/main" val="676255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9A67-8862-48AD-AD05-9DB8B9282046}"/>
              </a:ext>
            </a:extLst>
          </p:cNvPr>
          <p:cNvSpPr>
            <a:spLocks noGrp="1"/>
          </p:cNvSpPr>
          <p:nvPr>
            <p:ph type="title"/>
          </p:nvPr>
        </p:nvSpPr>
        <p:spPr/>
        <p:txBody>
          <a:bodyPr/>
          <a:lstStyle/>
          <a:p>
            <a:r>
              <a:rPr lang="en-US" dirty="0"/>
              <a:t>Conditional Functions</a:t>
            </a:r>
          </a:p>
        </p:txBody>
      </p:sp>
      <p:pic>
        <p:nvPicPr>
          <p:cNvPr id="6" name="Picture 5">
            <a:extLst>
              <a:ext uri="{FF2B5EF4-FFF2-40B4-BE49-F238E27FC236}">
                <a16:creationId xmlns:a16="http://schemas.microsoft.com/office/drawing/2014/main" id="{E055629B-1057-4A03-B7D6-FF8676FE85D9}"/>
              </a:ext>
            </a:extLst>
          </p:cNvPr>
          <p:cNvPicPr>
            <a:picLocks noChangeAspect="1"/>
          </p:cNvPicPr>
          <p:nvPr/>
        </p:nvPicPr>
        <p:blipFill>
          <a:blip r:embed="rId2"/>
          <a:stretch>
            <a:fillRect/>
          </a:stretch>
        </p:blipFill>
        <p:spPr>
          <a:xfrm>
            <a:off x="1138237" y="1223962"/>
            <a:ext cx="9610725" cy="1590675"/>
          </a:xfrm>
          <a:prstGeom prst="rect">
            <a:avLst/>
          </a:prstGeom>
        </p:spPr>
      </p:pic>
      <p:pic>
        <p:nvPicPr>
          <p:cNvPr id="7" name="Picture 6">
            <a:extLst>
              <a:ext uri="{FF2B5EF4-FFF2-40B4-BE49-F238E27FC236}">
                <a16:creationId xmlns:a16="http://schemas.microsoft.com/office/drawing/2014/main" id="{C572229D-CC3A-4F93-B412-1F1FC16AE506}"/>
              </a:ext>
            </a:extLst>
          </p:cNvPr>
          <p:cNvPicPr>
            <a:picLocks noChangeAspect="1"/>
          </p:cNvPicPr>
          <p:nvPr/>
        </p:nvPicPr>
        <p:blipFill>
          <a:blip r:embed="rId3"/>
          <a:stretch>
            <a:fillRect/>
          </a:stretch>
        </p:blipFill>
        <p:spPr>
          <a:xfrm>
            <a:off x="2588478" y="3062287"/>
            <a:ext cx="7015043" cy="2995613"/>
          </a:xfrm>
          <a:prstGeom prst="rect">
            <a:avLst/>
          </a:prstGeom>
        </p:spPr>
      </p:pic>
    </p:spTree>
    <p:extLst>
      <p:ext uri="{BB962C8B-B14F-4D97-AF65-F5344CB8AC3E}">
        <p14:creationId xmlns:p14="http://schemas.microsoft.com/office/powerpoint/2010/main" val="5071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89329" y="181999"/>
            <a:ext cx="10972800" cy="1143000"/>
          </a:xfrm>
        </p:spPr>
        <p:txBody>
          <a:bodyPr/>
          <a:lstStyle/>
          <a:p>
            <a:r>
              <a:rPr lang="en-US" altLang="en-US" dirty="0">
                <a:solidFill>
                  <a:schemeClr val="tx1"/>
                </a:solidFill>
              </a:rPr>
              <a:t>Securables and the Four-Part Name</a:t>
            </a:r>
          </a:p>
        </p:txBody>
      </p:sp>
      <p:sp>
        <p:nvSpPr>
          <p:cNvPr id="4" name="Rectangle 3"/>
          <p:cNvSpPr/>
          <p:nvPr/>
        </p:nvSpPr>
        <p:spPr bwMode="auto">
          <a:xfrm>
            <a:off x="763256" y="966285"/>
            <a:ext cx="4880813" cy="534561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10" name="TextBox 4"/>
          <p:cNvSpPr txBox="1">
            <a:spLocks noChangeArrowheads="1"/>
          </p:cNvSpPr>
          <p:nvPr/>
        </p:nvSpPr>
        <p:spPr bwMode="auto">
          <a:xfrm>
            <a:off x="1103234" y="1072111"/>
            <a:ext cx="2683420" cy="45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751">
                <a:solidFill>
                  <a:srgbClr val="000000"/>
                </a:solidFill>
                <a:latin typeface="Segoe UI" panose="020B0502040204020203" pitchFamily="34" charset="0"/>
                <a:cs typeface="Segoe UI" panose="020B0502040204020203" pitchFamily="34" charset="0"/>
              </a:rPr>
              <a:t>SQL Server Instance</a:t>
            </a:r>
            <a:endParaRPr lang="en-US" altLang="en-US" sz="1751">
              <a:solidFill>
                <a:srgbClr val="000000"/>
              </a:solidFill>
              <a:latin typeface="Segoe UI" panose="020B0502040204020203" pitchFamily="34" charset="0"/>
              <a:cs typeface="Segoe UI" panose="020B0502040204020203" pitchFamily="34" charset="0"/>
            </a:endParaRPr>
          </a:p>
        </p:txBody>
      </p:sp>
      <p:pic>
        <p:nvPicPr>
          <p:cNvPr id="4711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888" y="794834"/>
            <a:ext cx="819799" cy="148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2" name="Group 6"/>
          <p:cNvGrpSpPr>
            <a:grpSpLocks/>
          </p:cNvGrpSpPr>
          <p:nvPr/>
        </p:nvGrpSpPr>
        <p:grpSpPr bwMode="auto">
          <a:xfrm>
            <a:off x="871814" y="2851046"/>
            <a:ext cx="4684096" cy="3233456"/>
            <a:chOff x="712561" y="2607706"/>
            <a:chExt cx="3805094" cy="2579200"/>
          </a:xfrm>
        </p:grpSpPr>
        <p:grpSp>
          <p:nvGrpSpPr>
            <p:cNvPr id="47179" name="Group 73"/>
            <p:cNvGrpSpPr>
              <a:grpSpLocks/>
            </p:cNvGrpSpPr>
            <p:nvPr/>
          </p:nvGrpSpPr>
          <p:grpSpPr bwMode="auto">
            <a:xfrm>
              <a:off x="712561" y="2607706"/>
              <a:ext cx="3805094" cy="2579200"/>
              <a:chOff x="795587" y="2137218"/>
              <a:chExt cx="3805094" cy="2579200"/>
            </a:xfrm>
          </p:grpSpPr>
          <p:sp>
            <p:nvSpPr>
              <p:cNvPr id="93" name="Rectangle 92"/>
              <p:cNvSpPr/>
              <p:nvPr/>
            </p:nvSpPr>
            <p:spPr bwMode="auto">
              <a:xfrm>
                <a:off x="1027375" y="2469214"/>
                <a:ext cx="3573306" cy="22472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pic>
            <p:nvPicPr>
              <p:cNvPr id="47199" name="Picture 9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587" y="2137218"/>
                <a:ext cx="1007907" cy="66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0" name="TextBox 94"/>
              <p:cNvSpPr txBox="1">
                <a:spLocks noChangeArrowheads="1"/>
              </p:cNvSpPr>
              <p:nvPr/>
            </p:nvSpPr>
            <p:spPr bwMode="auto">
              <a:xfrm>
                <a:off x="1737634" y="2460207"/>
                <a:ext cx="1024842" cy="3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Database</a:t>
                </a:r>
                <a:endParaRPr lang="en-US" altLang="en-US" sz="1567">
                  <a:solidFill>
                    <a:srgbClr val="000000"/>
                  </a:solidFill>
                  <a:latin typeface="Segoe UI" panose="020B0502040204020203" pitchFamily="34" charset="0"/>
                  <a:cs typeface="Segoe UI" panose="020B0502040204020203" pitchFamily="34" charset="0"/>
                </a:endParaRPr>
              </a:p>
            </p:txBody>
          </p:sp>
        </p:grpSp>
        <p:grpSp>
          <p:nvGrpSpPr>
            <p:cNvPr id="47180" name="Group 74"/>
            <p:cNvGrpSpPr>
              <a:grpSpLocks/>
            </p:cNvGrpSpPr>
            <p:nvPr/>
          </p:nvGrpSpPr>
          <p:grpSpPr bwMode="auto">
            <a:xfrm>
              <a:off x="1171611" y="3771749"/>
              <a:ext cx="1476793" cy="1283485"/>
              <a:chOff x="1171611" y="3771749"/>
              <a:chExt cx="1476793" cy="1283485"/>
            </a:xfrm>
          </p:grpSpPr>
          <p:sp>
            <p:nvSpPr>
              <p:cNvPr id="85" name="Rectangle 84"/>
              <p:cNvSpPr/>
              <p:nvPr/>
            </p:nvSpPr>
            <p:spPr bwMode="auto">
              <a:xfrm>
                <a:off x="1213724" y="3786792"/>
                <a:ext cx="1434680" cy="12684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91" name="TextBox 85"/>
              <p:cNvSpPr txBox="1">
                <a:spLocks noChangeArrowheads="1"/>
              </p:cNvSpPr>
              <p:nvPr/>
            </p:nvSpPr>
            <p:spPr bwMode="auto">
              <a:xfrm>
                <a:off x="1171611" y="3771749"/>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92" name="Group 86"/>
              <p:cNvGrpSpPr>
                <a:grpSpLocks/>
              </p:cNvGrpSpPr>
              <p:nvPr/>
            </p:nvGrpSpPr>
            <p:grpSpPr bwMode="auto">
              <a:xfrm>
                <a:off x="1543044" y="4083012"/>
                <a:ext cx="706314" cy="890348"/>
                <a:chOff x="1543044" y="4083012"/>
                <a:chExt cx="706314" cy="890348"/>
              </a:xfrm>
            </p:grpSpPr>
            <p:grpSp>
              <p:nvGrpSpPr>
                <p:cNvPr id="47193" name="Group 87"/>
                <p:cNvGrpSpPr>
                  <a:grpSpLocks/>
                </p:cNvGrpSpPr>
                <p:nvPr/>
              </p:nvGrpSpPr>
              <p:grpSpPr bwMode="auto">
                <a:xfrm>
                  <a:off x="1720468" y="4312205"/>
                  <a:ext cx="446976" cy="661155"/>
                  <a:chOff x="1816726" y="4257654"/>
                  <a:chExt cx="446976" cy="661155"/>
                </a:xfrm>
              </p:grpSpPr>
              <p:pic>
                <p:nvPicPr>
                  <p:cNvPr id="47195" name="Picture 8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6" name="Picture 9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7" name="Picture 9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94" name="TextBox 88"/>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nvGrpSpPr>
            <p:cNvPr id="47181" name="Group 75"/>
            <p:cNvGrpSpPr>
              <a:grpSpLocks/>
            </p:cNvGrpSpPr>
            <p:nvPr/>
          </p:nvGrpSpPr>
          <p:grpSpPr bwMode="auto">
            <a:xfrm>
              <a:off x="2792190" y="3786160"/>
              <a:ext cx="1445673" cy="1283704"/>
              <a:chOff x="1202819" y="3772217"/>
              <a:chExt cx="1445673" cy="1283704"/>
            </a:xfrm>
          </p:grpSpPr>
          <p:sp>
            <p:nvSpPr>
              <p:cNvPr id="77" name="Rectangle 76"/>
              <p:cNvSpPr/>
              <p:nvPr/>
            </p:nvSpPr>
            <p:spPr bwMode="auto">
              <a:xfrm>
                <a:off x="1213812" y="3784553"/>
                <a:ext cx="1434680" cy="12713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83" name="TextBox 77"/>
              <p:cNvSpPr txBox="1">
                <a:spLocks noChangeArrowheads="1"/>
              </p:cNvSpPr>
              <p:nvPr/>
            </p:nvSpPr>
            <p:spPr bwMode="auto">
              <a:xfrm>
                <a:off x="1202819" y="3772217"/>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84" name="Group 78"/>
              <p:cNvGrpSpPr>
                <a:grpSpLocks/>
              </p:cNvGrpSpPr>
              <p:nvPr/>
            </p:nvGrpSpPr>
            <p:grpSpPr bwMode="auto">
              <a:xfrm>
                <a:off x="1543044" y="4083012"/>
                <a:ext cx="706314" cy="890348"/>
                <a:chOff x="1543044" y="4083012"/>
                <a:chExt cx="706314" cy="890348"/>
              </a:xfrm>
            </p:grpSpPr>
            <p:grpSp>
              <p:nvGrpSpPr>
                <p:cNvPr id="47185" name="Group 79"/>
                <p:cNvGrpSpPr>
                  <a:grpSpLocks/>
                </p:cNvGrpSpPr>
                <p:nvPr/>
              </p:nvGrpSpPr>
              <p:grpSpPr bwMode="auto">
                <a:xfrm>
                  <a:off x="1720468" y="4312205"/>
                  <a:ext cx="446976" cy="661155"/>
                  <a:chOff x="1816726" y="4257654"/>
                  <a:chExt cx="446976" cy="661155"/>
                </a:xfrm>
              </p:grpSpPr>
              <p:pic>
                <p:nvPicPr>
                  <p:cNvPr id="47187"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8"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9" name="Picture 8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86" name="TextBox 80"/>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grpSp>
        <p:nvGrpSpPr>
          <p:cNvPr id="47114" name="Group 8"/>
          <p:cNvGrpSpPr>
            <a:grpSpLocks/>
          </p:cNvGrpSpPr>
          <p:nvPr/>
        </p:nvGrpSpPr>
        <p:grpSpPr bwMode="auto">
          <a:xfrm>
            <a:off x="1778895" y="1592583"/>
            <a:ext cx="811296" cy="834567"/>
            <a:chOff x="4493878" y="1556356"/>
            <a:chExt cx="659051" cy="665701"/>
          </a:xfrm>
        </p:grpSpPr>
        <p:sp>
          <p:nvSpPr>
            <p:cNvPr id="50" name="Rectangle 49"/>
            <p:cNvSpPr/>
            <p:nvPr/>
          </p:nvSpPr>
          <p:spPr bwMode="auto">
            <a:xfrm>
              <a:off x="4646180" y="1555986"/>
              <a:ext cx="506008"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6" name="Picture 5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5" name="Group 9"/>
          <p:cNvGrpSpPr>
            <a:grpSpLocks/>
          </p:cNvGrpSpPr>
          <p:nvPr/>
        </p:nvGrpSpPr>
        <p:grpSpPr bwMode="auto">
          <a:xfrm>
            <a:off x="2971910" y="1592583"/>
            <a:ext cx="811296" cy="834567"/>
            <a:chOff x="4493878" y="1556356"/>
            <a:chExt cx="659051" cy="665701"/>
          </a:xfrm>
        </p:grpSpPr>
        <p:sp>
          <p:nvSpPr>
            <p:cNvPr id="48" name="Rectangle 47"/>
            <p:cNvSpPr/>
            <p:nvPr/>
          </p:nvSpPr>
          <p:spPr bwMode="auto">
            <a:xfrm>
              <a:off x="4645898" y="1555986"/>
              <a:ext cx="507495"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4" name="Picture 4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6" name="Group 10"/>
          <p:cNvGrpSpPr>
            <a:grpSpLocks/>
          </p:cNvGrpSpPr>
          <p:nvPr/>
        </p:nvGrpSpPr>
        <p:grpSpPr bwMode="auto">
          <a:xfrm>
            <a:off x="4164925" y="1592583"/>
            <a:ext cx="811296" cy="834567"/>
            <a:chOff x="4493878" y="1556356"/>
            <a:chExt cx="659051" cy="665701"/>
          </a:xfrm>
        </p:grpSpPr>
        <p:sp>
          <p:nvSpPr>
            <p:cNvPr id="46" name="Rectangle 45"/>
            <p:cNvSpPr/>
            <p:nvPr/>
          </p:nvSpPr>
          <p:spPr bwMode="auto">
            <a:xfrm>
              <a:off x="4645615" y="1555986"/>
              <a:ext cx="507496"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2" name="Picture 4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7" name="TextBox 11"/>
          <p:cNvSpPr txBox="1">
            <a:spLocks noChangeArrowheads="1"/>
          </p:cNvSpPr>
          <p:nvPr/>
        </p:nvSpPr>
        <p:spPr bwMode="auto">
          <a:xfrm>
            <a:off x="2149457" y="2327515"/>
            <a:ext cx="2404032" cy="41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Server-level objects</a:t>
            </a:r>
            <a:endParaRPr lang="en-US" altLang="en-US" sz="1567">
              <a:solidFill>
                <a:srgbClr val="000000"/>
              </a:solidFill>
              <a:latin typeface="Segoe UI" panose="020B0502040204020203" pitchFamily="34" charset="0"/>
              <a:cs typeface="Segoe UI" panose="020B0502040204020203" pitchFamily="34" charset="0"/>
            </a:endParaRPr>
          </a:p>
        </p:txBody>
      </p:sp>
      <p:grpSp>
        <p:nvGrpSpPr>
          <p:cNvPr id="47118" name="Group 12"/>
          <p:cNvGrpSpPr>
            <a:grpSpLocks/>
          </p:cNvGrpSpPr>
          <p:nvPr/>
        </p:nvGrpSpPr>
        <p:grpSpPr bwMode="auto">
          <a:xfrm>
            <a:off x="3235000" y="3389664"/>
            <a:ext cx="2139977" cy="841703"/>
            <a:chOff x="2711747" y="2081150"/>
            <a:chExt cx="2209405" cy="853302"/>
          </a:xfrm>
        </p:grpSpPr>
        <p:grpSp>
          <p:nvGrpSpPr>
            <p:cNvPr id="47141" name="Group 35"/>
            <p:cNvGrpSpPr>
              <a:grpSpLocks/>
            </p:cNvGrpSpPr>
            <p:nvPr/>
          </p:nvGrpSpPr>
          <p:grpSpPr bwMode="auto">
            <a:xfrm>
              <a:off x="3066831" y="2081758"/>
              <a:ext cx="560820" cy="566479"/>
              <a:chOff x="4493878" y="1556356"/>
              <a:chExt cx="659051" cy="665701"/>
            </a:xfrm>
          </p:grpSpPr>
          <p:sp>
            <p:nvSpPr>
              <p:cNvPr id="44" name="Rectangle 43"/>
              <p:cNvSpPr/>
              <p:nvPr/>
            </p:nvSpPr>
            <p:spPr bwMode="auto">
              <a:xfrm>
                <a:off x="4645269" y="1556217"/>
                <a:ext cx="506799"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50" name="Picture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2" name="Group 36"/>
            <p:cNvGrpSpPr>
              <a:grpSpLocks/>
            </p:cNvGrpSpPr>
            <p:nvPr/>
          </p:nvGrpSpPr>
          <p:grpSpPr bwMode="auto">
            <a:xfrm>
              <a:off x="3708640" y="2081758"/>
              <a:ext cx="560820" cy="566479"/>
              <a:chOff x="4493878" y="1556356"/>
              <a:chExt cx="659051" cy="665701"/>
            </a:xfrm>
          </p:grpSpPr>
          <p:sp>
            <p:nvSpPr>
              <p:cNvPr id="42" name="Rectangle 41"/>
              <p:cNvSpPr/>
              <p:nvPr/>
            </p:nvSpPr>
            <p:spPr bwMode="auto">
              <a:xfrm>
                <a:off x="4644571" y="1556217"/>
                <a:ext cx="509022"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8"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3" name="Group 37"/>
            <p:cNvGrpSpPr>
              <a:grpSpLocks/>
            </p:cNvGrpSpPr>
            <p:nvPr/>
          </p:nvGrpSpPr>
          <p:grpSpPr bwMode="auto">
            <a:xfrm>
              <a:off x="4344712" y="2081150"/>
              <a:ext cx="560820" cy="566479"/>
              <a:chOff x="4493878" y="1556356"/>
              <a:chExt cx="659051" cy="665701"/>
            </a:xfrm>
          </p:grpSpPr>
          <p:sp>
            <p:nvSpPr>
              <p:cNvPr id="40" name="Rectangle 39"/>
              <p:cNvSpPr/>
              <p:nvPr/>
            </p:nvSpPr>
            <p:spPr bwMode="auto">
              <a:xfrm>
                <a:off x="4643948" y="1556931"/>
                <a:ext cx="509022" cy="5353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6" name="Picture 4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44" name="TextBox 38"/>
            <p:cNvSpPr txBox="1">
              <a:spLocks noChangeArrowheads="1"/>
            </p:cNvSpPr>
            <p:nvPr/>
          </p:nvSpPr>
          <p:spPr bwMode="auto">
            <a:xfrm>
              <a:off x="2711747" y="2582850"/>
              <a:ext cx="2209405" cy="35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Database-level objects</a:t>
              </a:r>
              <a:endParaRPr lang="en-US" altLang="en-US" sz="1198">
                <a:solidFill>
                  <a:srgbClr val="000000"/>
                </a:solidFill>
                <a:latin typeface="Segoe UI" panose="020B0502040204020203" pitchFamily="34" charset="0"/>
                <a:cs typeface="Segoe UI" panose="020B0502040204020203" pitchFamily="34" charset="0"/>
              </a:endParaRPr>
            </a:p>
          </p:txBody>
        </p:sp>
      </p:grpSp>
      <p:pic>
        <p:nvPicPr>
          <p:cNvPr id="47120"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59" y="1809013"/>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409" y="3255611"/>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819" y="5478161"/>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4102" y="5495595"/>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0032"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2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760"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9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66522" y="966285"/>
            <a:ext cx="4888539" cy="1537819"/>
          </a:xfrm>
          <a:prstGeom prst="rect">
            <a:avLst/>
          </a:prstGeom>
          <a:solidFill>
            <a:schemeClr val="accent4">
              <a:lumMod val="75000"/>
            </a:schemeClr>
          </a:solidFill>
          <a:ln>
            <a:noFill/>
          </a:ln>
        </p:spPr>
      </p:pic>
      <p:pic>
        <p:nvPicPr>
          <p:cNvPr id="97" name="Picture 96">
            <a:extLst>
              <a:ext uri="{FF2B5EF4-FFF2-40B4-BE49-F238E27FC236}">
                <a16:creationId xmlns:a16="http://schemas.microsoft.com/office/drawing/2014/main" id="{70D1F63E-3546-4D3F-927E-4AE8A22ADAB4}"/>
              </a:ext>
            </a:extLst>
          </p:cNvPr>
          <p:cNvPicPr>
            <a:picLocks noChangeAspect="1"/>
          </p:cNvPicPr>
          <p:nvPr/>
        </p:nvPicPr>
        <p:blipFill>
          <a:blip r:embed="rId9"/>
          <a:stretch>
            <a:fillRect/>
          </a:stretch>
        </p:blipFill>
        <p:spPr>
          <a:xfrm>
            <a:off x="6048980" y="3084788"/>
            <a:ext cx="5914162" cy="2869800"/>
          </a:xfrm>
          <a:prstGeom prst="rect">
            <a:avLst/>
          </a:prstGeom>
        </p:spPr>
      </p:pic>
    </p:spTree>
    <p:extLst>
      <p:ext uri="{BB962C8B-B14F-4D97-AF65-F5344CB8AC3E}">
        <p14:creationId xmlns:p14="http://schemas.microsoft.com/office/powerpoint/2010/main" val="23825791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COALESCE Function</a:t>
            </a:r>
          </a:p>
        </p:txBody>
      </p:sp>
      <p:pic>
        <p:nvPicPr>
          <p:cNvPr id="2" name="Picture 1">
            <a:extLst>
              <a:ext uri="{FF2B5EF4-FFF2-40B4-BE49-F238E27FC236}">
                <a16:creationId xmlns:a16="http://schemas.microsoft.com/office/drawing/2014/main" id="{BB964BBE-5E51-45FC-8159-4629FC04EA18}"/>
              </a:ext>
            </a:extLst>
          </p:cNvPr>
          <p:cNvPicPr>
            <a:picLocks noChangeAspect="1"/>
          </p:cNvPicPr>
          <p:nvPr/>
        </p:nvPicPr>
        <p:blipFill>
          <a:blip r:embed="rId2"/>
          <a:stretch>
            <a:fillRect/>
          </a:stretch>
        </p:blipFill>
        <p:spPr>
          <a:xfrm>
            <a:off x="337511" y="1106310"/>
            <a:ext cx="5404396" cy="5074356"/>
          </a:xfrm>
          <a:prstGeom prst="rect">
            <a:avLst/>
          </a:prstGeom>
        </p:spPr>
      </p:pic>
      <p:pic>
        <p:nvPicPr>
          <p:cNvPr id="5" name="Picture 4">
            <a:extLst>
              <a:ext uri="{FF2B5EF4-FFF2-40B4-BE49-F238E27FC236}">
                <a16:creationId xmlns:a16="http://schemas.microsoft.com/office/drawing/2014/main" id="{A2A98D43-7B1D-41D5-B609-4F2EC9CBA407}"/>
              </a:ext>
            </a:extLst>
          </p:cNvPr>
          <p:cNvPicPr>
            <a:picLocks noChangeAspect="1"/>
          </p:cNvPicPr>
          <p:nvPr/>
        </p:nvPicPr>
        <p:blipFill>
          <a:blip r:embed="rId3"/>
          <a:stretch>
            <a:fillRect/>
          </a:stretch>
        </p:blipFill>
        <p:spPr>
          <a:xfrm>
            <a:off x="4272708" y="975697"/>
            <a:ext cx="7421426" cy="1720421"/>
          </a:xfrm>
          <a:prstGeom prst="rect">
            <a:avLst/>
          </a:prstGeom>
          <a:ln w="38100">
            <a:solidFill>
              <a:schemeClr val="accent4">
                <a:lumMod val="75000"/>
              </a:schemeClr>
            </a:solidFill>
          </a:ln>
          <a:effectLst>
            <a:outerShdw blurRad="50800" dist="38100" dir="2700000" algn="tl" rotWithShape="0">
              <a:prstClr val="black">
                <a:alpha val="40000"/>
              </a:prstClr>
            </a:outerShdw>
          </a:effectLst>
        </p:spPr>
      </p:pic>
      <p:cxnSp>
        <p:nvCxnSpPr>
          <p:cNvPr id="6" name="Straight Arrow Connector 5"/>
          <p:cNvCxnSpPr>
            <a:cxnSpLocks/>
          </p:cNvCxnSpPr>
          <p:nvPr/>
        </p:nvCxnSpPr>
        <p:spPr bwMode="auto">
          <a:xfrm flipV="1">
            <a:off x="4820356" y="2923823"/>
            <a:ext cx="1952977" cy="203199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20724B8B-6884-4667-8870-021F909F66C8}"/>
              </a:ext>
            </a:extLst>
          </p:cNvPr>
          <p:cNvSpPr/>
          <p:nvPr/>
        </p:nvSpPr>
        <p:spPr>
          <a:xfrm>
            <a:off x="146756" y="4955822"/>
            <a:ext cx="5595151" cy="1355457"/>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99918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890" y="3100252"/>
            <a:ext cx="7910174" cy="3310516"/>
          </a:xfrm>
          <a:prstGeom prst="rect">
            <a:avLst/>
          </a:prstGeom>
        </p:spPr>
      </p:pic>
      <p:sp>
        <p:nvSpPr>
          <p:cNvPr id="8"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Aggregate Functions and Group By Examples</a:t>
            </a:r>
          </a:p>
        </p:txBody>
      </p:sp>
      <p:cxnSp>
        <p:nvCxnSpPr>
          <p:cNvPr id="6" name="Straight Connector 5"/>
          <p:cNvCxnSpPr/>
          <p:nvPr/>
        </p:nvCxnSpPr>
        <p:spPr>
          <a:xfrm>
            <a:off x="687977" y="2969623"/>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87977" y="1018359"/>
            <a:ext cx="7620000" cy="1733550"/>
          </a:xfrm>
          <a:prstGeom prst="rect">
            <a:avLst/>
          </a:prstGeom>
        </p:spPr>
      </p:pic>
      <p:sp>
        <p:nvSpPr>
          <p:cNvPr id="12" name="Rectangle 11"/>
          <p:cNvSpPr/>
          <p:nvPr/>
        </p:nvSpPr>
        <p:spPr>
          <a:xfrm>
            <a:off x="7511804" y="2190039"/>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Aggregate Functions</a:t>
            </a:r>
          </a:p>
        </p:txBody>
      </p:sp>
      <p:sp>
        <p:nvSpPr>
          <p:cNvPr id="13" name="Rectangle 12"/>
          <p:cNvSpPr/>
          <p:nvPr/>
        </p:nvSpPr>
        <p:spPr>
          <a:xfrm>
            <a:off x="7511803" y="4583325"/>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Group By and Having</a:t>
            </a:r>
          </a:p>
        </p:txBody>
      </p:sp>
    </p:spTree>
    <p:extLst>
      <p:ext uri="{BB962C8B-B14F-4D97-AF65-F5344CB8AC3E}">
        <p14:creationId xmlns:p14="http://schemas.microsoft.com/office/powerpoint/2010/main" val="105684438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19520" y="3790162"/>
            <a:ext cx="8401050" cy="2638425"/>
          </a:xfrm>
          <a:prstGeom prst="rect">
            <a:avLst/>
          </a:prstGeom>
        </p:spPr>
      </p:pic>
      <p:pic>
        <p:nvPicPr>
          <p:cNvPr id="2" name="Picture 1"/>
          <p:cNvPicPr>
            <a:picLocks noChangeAspect="1"/>
          </p:cNvPicPr>
          <p:nvPr/>
        </p:nvPicPr>
        <p:blipFill>
          <a:blip r:embed="rId3"/>
          <a:stretch>
            <a:fillRect/>
          </a:stretch>
        </p:blipFill>
        <p:spPr>
          <a:xfrm>
            <a:off x="635816" y="1022454"/>
            <a:ext cx="4690970" cy="2584298"/>
          </a:xfrm>
          <a:prstGeom prst="rect">
            <a:avLst/>
          </a:prstGeom>
        </p:spPr>
      </p:pic>
      <p:sp>
        <p:nvSpPr>
          <p:cNvPr id="4"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Aggregate Functions with NULL values</a:t>
            </a:r>
          </a:p>
        </p:txBody>
      </p:sp>
      <p:cxnSp>
        <p:nvCxnSpPr>
          <p:cNvPr id="7" name="Straight Arrow Connector 6"/>
          <p:cNvCxnSpPr/>
          <p:nvPr/>
        </p:nvCxnSpPr>
        <p:spPr bwMode="auto">
          <a:xfrm flipV="1">
            <a:off x="7421936" y="2588050"/>
            <a:ext cx="1711221" cy="2521324"/>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2" name="Picture 11"/>
          <p:cNvPicPr>
            <a:picLocks noChangeAspect="1"/>
          </p:cNvPicPr>
          <p:nvPr/>
        </p:nvPicPr>
        <p:blipFill>
          <a:blip r:embed="rId4"/>
          <a:stretch>
            <a:fillRect/>
          </a:stretch>
        </p:blipFill>
        <p:spPr>
          <a:xfrm>
            <a:off x="5425328" y="2019328"/>
            <a:ext cx="6353175" cy="590550"/>
          </a:xfrm>
          <a:prstGeom prst="rect">
            <a:avLst/>
          </a:prstGeom>
        </p:spPr>
      </p:pic>
    </p:spTree>
    <p:extLst>
      <p:ext uri="{BB962C8B-B14F-4D97-AF65-F5344CB8AC3E}">
        <p14:creationId xmlns:p14="http://schemas.microsoft.com/office/powerpoint/2010/main" val="1544672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473" y="1082776"/>
            <a:ext cx="8066595" cy="2006453"/>
          </a:xfrm>
          <a:prstGeom prst="rect">
            <a:avLst/>
          </a:prstGeom>
        </p:spPr>
      </p:pic>
      <p:sp>
        <p:nvSpPr>
          <p:cNvPr id="2"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Self-Contained Subqueries</a:t>
            </a:r>
          </a:p>
        </p:txBody>
      </p:sp>
      <p:pic>
        <p:nvPicPr>
          <p:cNvPr id="4" name="Picture 3"/>
          <p:cNvPicPr>
            <a:picLocks noChangeAspect="1"/>
          </p:cNvPicPr>
          <p:nvPr/>
        </p:nvPicPr>
        <p:blipFill>
          <a:blip r:embed="rId3"/>
          <a:stretch>
            <a:fillRect/>
          </a:stretch>
        </p:blipFill>
        <p:spPr>
          <a:xfrm>
            <a:off x="457473" y="3505607"/>
            <a:ext cx="7962900" cy="2581275"/>
          </a:xfrm>
          <a:prstGeom prst="rect">
            <a:avLst/>
          </a:prstGeom>
        </p:spPr>
      </p:pic>
      <p:cxnSp>
        <p:nvCxnSpPr>
          <p:cNvPr id="5" name="Straight Connector 4"/>
          <p:cNvCxnSpPr/>
          <p:nvPr/>
        </p:nvCxnSpPr>
        <p:spPr>
          <a:xfrm>
            <a:off x="457473" y="3330756"/>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281298" y="1630841"/>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Scalar Subquery</a:t>
            </a:r>
          </a:p>
        </p:txBody>
      </p:sp>
      <p:sp>
        <p:nvSpPr>
          <p:cNvPr id="7" name="Rectangle 6"/>
          <p:cNvSpPr/>
          <p:nvPr/>
        </p:nvSpPr>
        <p:spPr>
          <a:xfrm>
            <a:off x="7281297" y="4154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Multi-Value Subquery</a:t>
            </a:r>
          </a:p>
        </p:txBody>
      </p:sp>
    </p:spTree>
    <p:extLst>
      <p:ext uri="{BB962C8B-B14F-4D97-AF65-F5344CB8AC3E}">
        <p14:creationId xmlns:p14="http://schemas.microsoft.com/office/powerpoint/2010/main" val="25728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1303"/>
            <a:ext cx="11176000" cy="1143000"/>
          </a:xfrm>
        </p:spPr>
        <p:txBody>
          <a:bodyPr/>
          <a:lstStyle/>
          <a:p>
            <a:r>
              <a:rPr lang="en-GB" dirty="0"/>
              <a:t>Comparing Self-Contained and Correlated Subqueries</a:t>
            </a:r>
          </a:p>
        </p:txBody>
      </p:sp>
      <p:grpSp>
        <p:nvGrpSpPr>
          <p:cNvPr id="14" name="Group 13">
            <a:extLst>
              <a:ext uri="{FF2B5EF4-FFF2-40B4-BE49-F238E27FC236}">
                <a16:creationId xmlns:a16="http://schemas.microsoft.com/office/drawing/2014/main" id="{781EFB29-586B-4E57-808D-3C71B80C59FB}"/>
              </a:ext>
            </a:extLst>
          </p:cNvPr>
          <p:cNvGrpSpPr/>
          <p:nvPr/>
        </p:nvGrpSpPr>
        <p:grpSpPr>
          <a:xfrm>
            <a:off x="6311900" y="1095046"/>
            <a:ext cx="5208114" cy="5013656"/>
            <a:chOff x="6050436" y="1095045"/>
            <a:chExt cx="5208114" cy="5013656"/>
          </a:xfrm>
        </p:grpSpPr>
        <p:sp>
          <p:nvSpPr>
            <p:cNvPr id="8" name="Rectangle 7"/>
            <p:cNvSpPr/>
            <p:nvPr/>
          </p:nvSpPr>
          <p:spPr bwMode="auto">
            <a:xfrm>
              <a:off x="6050436" y="1095045"/>
              <a:ext cx="520811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empid, orderdate</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 AS O1</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orderdate = (        )</a:t>
              </a:r>
            </a:p>
          </p:txBody>
        </p:sp>
        <p:sp>
          <p:nvSpPr>
            <p:cNvPr id="9" name="Rectangle 8"/>
            <p:cNvSpPr/>
            <p:nvPr/>
          </p:nvSpPr>
          <p:spPr bwMode="auto">
            <a:xfrm>
              <a:off x="6270569" y="3509531"/>
              <a:ext cx="4236844"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MAX(orderdate)  FROM Sales.Orders AS O2</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O2.empid = O1.empid</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10" name="Down Arrow 9"/>
            <p:cNvSpPr/>
            <p:nvPr/>
          </p:nvSpPr>
          <p:spPr bwMode="auto">
            <a:xfrm rot="10800000">
              <a:off x="7640662" y="2766202"/>
              <a:ext cx="748330" cy="1091800"/>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1" name="Down Arrow 10"/>
            <p:cNvSpPr/>
            <p:nvPr/>
          </p:nvSpPr>
          <p:spPr bwMode="auto">
            <a:xfrm>
              <a:off x="8739540" y="2205375"/>
              <a:ext cx="748330" cy="1779329"/>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2" name="TextBox 11"/>
            <p:cNvSpPr txBox="1"/>
            <p:nvPr/>
          </p:nvSpPr>
          <p:spPr>
            <a:xfrm>
              <a:off x="7264487" y="5537745"/>
              <a:ext cx="2780012"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Correlated Subquery:</a:t>
              </a:r>
            </a:p>
          </p:txBody>
        </p:sp>
      </p:grpSp>
      <p:grpSp>
        <p:nvGrpSpPr>
          <p:cNvPr id="15" name="Group 14">
            <a:extLst>
              <a:ext uri="{FF2B5EF4-FFF2-40B4-BE49-F238E27FC236}">
                <a16:creationId xmlns:a16="http://schemas.microsoft.com/office/drawing/2014/main" id="{4487B51F-390B-496F-AE3D-3F6EC2A4CDD5}"/>
              </a:ext>
            </a:extLst>
          </p:cNvPr>
          <p:cNvGrpSpPr/>
          <p:nvPr/>
        </p:nvGrpSpPr>
        <p:grpSpPr>
          <a:xfrm>
            <a:off x="759117" y="1095046"/>
            <a:ext cx="4996154" cy="5013656"/>
            <a:chOff x="933450" y="1095046"/>
            <a:chExt cx="4562964" cy="5013656"/>
          </a:xfrm>
        </p:grpSpPr>
        <p:sp>
          <p:nvSpPr>
            <p:cNvPr id="5" name="Rectangle 4"/>
            <p:cNvSpPr/>
            <p:nvPr/>
          </p:nvSpPr>
          <p:spPr bwMode="auto">
            <a:xfrm>
              <a:off x="933450" y="1095046"/>
              <a:ext cx="456296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productid, unitprice, qty</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Sales.OrderDetails</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orderid = (        )</a:t>
              </a:r>
            </a:p>
          </p:txBody>
        </p:sp>
        <p:sp>
          <p:nvSpPr>
            <p:cNvPr id="6" name="Rectangle 5"/>
            <p:cNvSpPr/>
            <p:nvPr/>
          </p:nvSpPr>
          <p:spPr bwMode="auto">
            <a:xfrm>
              <a:off x="1146854" y="3429000"/>
              <a:ext cx="3459837"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MAX(orderid) AS lastorder</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7" name="Down Arrow 6"/>
            <p:cNvSpPr/>
            <p:nvPr/>
          </p:nvSpPr>
          <p:spPr bwMode="auto">
            <a:xfrm rot="10800000">
              <a:off x="2840767" y="2570446"/>
              <a:ext cx="748330" cy="1266488"/>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3" name="TextBox 12"/>
            <p:cNvSpPr txBox="1"/>
            <p:nvPr/>
          </p:nvSpPr>
          <p:spPr>
            <a:xfrm>
              <a:off x="1680612" y="5543017"/>
              <a:ext cx="3301255"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Self-Contained Subquery:</a:t>
              </a:r>
            </a:p>
          </p:txBody>
        </p:sp>
      </p:grpSp>
    </p:spTree>
    <p:extLst>
      <p:ext uri="{BB962C8B-B14F-4D97-AF65-F5344CB8AC3E}">
        <p14:creationId xmlns:p14="http://schemas.microsoft.com/office/powerpoint/2010/main" val="2306994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Correlated Subqueries</a:t>
            </a:r>
          </a:p>
        </p:txBody>
      </p:sp>
      <p:pic>
        <p:nvPicPr>
          <p:cNvPr id="2" name="Picture 1"/>
          <p:cNvPicPr>
            <a:picLocks noChangeAspect="1"/>
          </p:cNvPicPr>
          <p:nvPr/>
        </p:nvPicPr>
        <p:blipFill>
          <a:blip r:embed="rId2"/>
          <a:stretch>
            <a:fillRect/>
          </a:stretch>
        </p:blipFill>
        <p:spPr>
          <a:xfrm>
            <a:off x="403859" y="1638981"/>
            <a:ext cx="7126614" cy="2776266"/>
          </a:xfrm>
          <a:prstGeom prst="rect">
            <a:avLst/>
          </a:prstGeom>
        </p:spPr>
      </p:pic>
      <p:pic>
        <p:nvPicPr>
          <p:cNvPr id="3" name="Picture 2"/>
          <p:cNvPicPr>
            <a:picLocks noChangeAspect="1"/>
          </p:cNvPicPr>
          <p:nvPr/>
        </p:nvPicPr>
        <p:blipFill>
          <a:blip r:embed="rId3"/>
          <a:stretch>
            <a:fillRect/>
          </a:stretch>
        </p:blipFill>
        <p:spPr>
          <a:xfrm>
            <a:off x="7334822" y="2061317"/>
            <a:ext cx="4343400" cy="2495550"/>
          </a:xfrm>
          <a:prstGeom prst="rect">
            <a:avLst/>
          </a:prstGeom>
        </p:spPr>
      </p:pic>
      <p:cxnSp>
        <p:nvCxnSpPr>
          <p:cNvPr id="8" name="Straight Arrow Connector 7"/>
          <p:cNvCxnSpPr/>
          <p:nvPr/>
        </p:nvCxnSpPr>
        <p:spPr bwMode="auto">
          <a:xfrm>
            <a:off x="4302034" y="2403566"/>
            <a:ext cx="557348" cy="1280160"/>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906143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0313" y="1014815"/>
            <a:ext cx="8585092" cy="5133799"/>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End of Month</a:t>
            </a:r>
          </a:p>
        </p:txBody>
      </p:sp>
    </p:spTree>
    <p:extLst>
      <p:ext uri="{BB962C8B-B14F-4D97-AF65-F5344CB8AC3E}">
        <p14:creationId xmlns:p14="http://schemas.microsoft.com/office/powerpoint/2010/main" val="1499561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58FB-E477-4BDA-A77F-586FFC428B52}"/>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First of Month</a:t>
            </a:r>
          </a:p>
        </p:txBody>
      </p:sp>
      <p:pic>
        <p:nvPicPr>
          <p:cNvPr id="3" name="Picture 2">
            <a:extLst>
              <a:ext uri="{FF2B5EF4-FFF2-40B4-BE49-F238E27FC236}">
                <a16:creationId xmlns:a16="http://schemas.microsoft.com/office/drawing/2014/main" id="{0DD92D08-2079-431E-9A3C-B816AEA762B4}"/>
              </a:ext>
            </a:extLst>
          </p:cNvPr>
          <p:cNvPicPr>
            <a:picLocks noChangeAspect="1"/>
          </p:cNvPicPr>
          <p:nvPr/>
        </p:nvPicPr>
        <p:blipFill>
          <a:blip r:embed="rId2"/>
          <a:stretch>
            <a:fillRect/>
          </a:stretch>
        </p:blipFill>
        <p:spPr>
          <a:xfrm>
            <a:off x="1641394" y="915055"/>
            <a:ext cx="8201025" cy="5229225"/>
          </a:xfrm>
          <a:prstGeom prst="rect">
            <a:avLst/>
          </a:prstGeom>
        </p:spPr>
      </p:pic>
    </p:spTree>
    <p:extLst>
      <p:ext uri="{BB962C8B-B14F-4D97-AF65-F5344CB8AC3E}">
        <p14:creationId xmlns:p14="http://schemas.microsoft.com/office/powerpoint/2010/main" val="35948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93260" y="3355830"/>
            <a:ext cx="6325551" cy="3089532"/>
          </a:xfrm>
          <a:prstGeom prst="rect">
            <a:avLst/>
          </a:prstGeom>
        </p:spPr>
      </p:pic>
      <p:pic>
        <p:nvPicPr>
          <p:cNvPr id="2" name="Picture 1"/>
          <p:cNvPicPr>
            <a:picLocks noChangeAspect="1"/>
          </p:cNvPicPr>
          <p:nvPr/>
        </p:nvPicPr>
        <p:blipFill>
          <a:blip r:embed="rId3"/>
          <a:stretch>
            <a:fillRect/>
          </a:stretch>
        </p:blipFill>
        <p:spPr>
          <a:xfrm>
            <a:off x="493260" y="1010194"/>
            <a:ext cx="7017322" cy="2031137"/>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Views and Table-Valued Functions</a:t>
            </a:r>
          </a:p>
        </p:txBody>
      </p:sp>
      <p:sp>
        <p:nvSpPr>
          <p:cNvPr id="6" name="Rectangle 5"/>
          <p:cNvSpPr/>
          <p:nvPr/>
        </p:nvSpPr>
        <p:spPr>
          <a:xfrm>
            <a:off x="6063051" y="22644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User-Defined View</a:t>
            </a:r>
          </a:p>
        </p:txBody>
      </p:sp>
      <p:sp>
        <p:nvSpPr>
          <p:cNvPr id="7" name="Rectangle 6"/>
          <p:cNvSpPr/>
          <p:nvPr/>
        </p:nvSpPr>
        <p:spPr>
          <a:xfrm>
            <a:off x="6063051" y="3826110"/>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Table-Valued Function</a:t>
            </a:r>
          </a:p>
        </p:txBody>
      </p:sp>
      <p:cxnSp>
        <p:nvCxnSpPr>
          <p:cNvPr id="9" name="Straight Connector 8">
            <a:extLst>
              <a:ext uri="{FF2B5EF4-FFF2-40B4-BE49-F238E27FC236}">
                <a16:creationId xmlns:a16="http://schemas.microsoft.com/office/drawing/2014/main" id="{86643449-BE4D-4230-A12D-C1F141F87AE9}"/>
              </a:ext>
            </a:extLst>
          </p:cNvPr>
          <p:cNvCxnSpPr/>
          <p:nvPr/>
        </p:nvCxnSpPr>
        <p:spPr>
          <a:xfrm>
            <a:off x="345698" y="31369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41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585" y="1053470"/>
            <a:ext cx="10725150" cy="2190750"/>
          </a:xfrm>
          <a:prstGeom prst="rect">
            <a:avLst/>
          </a:prstGeom>
        </p:spPr>
      </p:pic>
      <p:pic>
        <p:nvPicPr>
          <p:cNvPr id="4" name="Picture 3"/>
          <p:cNvPicPr>
            <a:picLocks noChangeAspect="1"/>
          </p:cNvPicPr>
          <p:nvPr/>
        </p:nvPicPr>
        <p:blipFill>
          <a:blip r:embed="rId3"/>
          <a:stretch>
            <a:fillRect/>
          </a:stretch>
        </p:blipFill>
        <p:spPr>
          <a:xfrm>
            <a:off x="489585" y="3555007"/>
            <a:ext cx="8948030" cy="2883461"/>
          </a:xfrm>
          <a:prstGeom prst="rect">
            <a:avLst/>
          </a:prstGeom>
        </p:spPr>
      </p:pic>
      <p:sp>
        <p:nvSpPr>
          <p:cNvPr id="7" name="Rectangle 6"/>
          <p:cNvSpPr/>
          <p:nvPr/>
        </p:nvSpPr>
        <p:spPr>
          <a:xfrm>
            <a:off x="6063049" y="252241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Derived Table</a:t>
            </a:r>
          </a:p>
        </p:txBody>
      </p:sp>
      <p:sp>
        <p:nvSpPr>
          <p:cNvPr id="8" name="Rectangle 7"/>
          <p:cNvSpPr/>
          <p:nvPr/>
        </p:nvSpPr>
        <p:spPr>
          <a:xfrm>
            <a:off x="6063049" y="5158525"/>
            <a:ext cx="350453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Common Table Expression</a:t>
            </a:r>
          </a:p>
        </p:txBody>
      </p: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Derived Tables and Common Table Expressions</a:t>
            </a:r>
          </a:p>
        </p:txBody>
      </p:sp>
      <p:cxnSp>
        <p:nvCxnSpPr>
          <p:cNvPr id="10" name="Straight Connector 9">
            <a:extLst>
              <a:ext uri="{FF2B5EF4-FFF2-40B4-BE49-F238E27FC236}">
                <a16:creationId xmlns:a16="http://schemas.microsoft.com/office/drawing/2014/main" id="{1BFCB984-1279-4D40-85EA-474A19FCA162}"/>
              </a:ext>
            </a:extLst>
          </p:cNvPr>
          <p:cNvCxnSpPr/>
          <p:nvPr/>
        </p:nvCxnSpPr>
        <p:spPr>
          <a:xfrm>
            <a:off x="396498" y="33655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60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0604036"/>
              </p:ext>
            </p:extLst>
          </p:nvPr>
        </p:nvGraphicFramePr>
        <p:xfrm>
          <a:off x="374467" y="1837508"/>
          <a:ext cx="11408230" cy="3017530"/>
        </p:xfrm>
        <a:graphic>
          <a:graphicData uri="http://schemas.openxmlformats.org/drawingml/2006/table">
            <a:tbl>
              <a:tblPr firstRow="1" bandRow="1">
                <a:tableStyleId>{C4B1156A-380E-4F78-BDF5-A606A8083BF9}</a:tableStyleId>
              </a:tblPr>
              <a:tblGrid>
                <a:gridCol w="2890201">
                  <a:extLst>
                    <a:ext uri="{9D8B030D-6E8A-4147-A177-3AD203B41FA5}">
                      <a16:colId xmlns:a16="http://schemas.microsoft.com/office/drawing/2014/main" val="479197048"/>
                    </a:ext>
                  </a:extLst>
                </a:gridCol>
                <a:gridCol w="2890201">
                  <a:extLst>
                    <a:ext uri="{9D8B030D-6E8A-4147-A177-3AD203B41FA5}">
                      <a16:colId xmlns:a16="http://schemas.microsoft.com/office/drawing/2014/main" val="20000"/>
                    </a:ext>
                  </a:extLst>
                </a:gridCol>
                <a:gridCol w="2788486">
                  <a:extLst>
                    <a:ext uri="{9D8B030D-6E8A-4147-A177-3AD203B41FA5}">
                      <a16:colId xmlns:a16="http://schemas.microsoft.com/office/drawing/2014/main" val="20001"/>
                    </a:ext>
                  </a:extLst>
                </a:gridCol>
                <a:gridCol w="2839342">
                  <a:extLst>
                    <a:ext uri="{9D8B030D-6E8A-4147-A177-3AD203B41FA5}">
                      <a16:colId xmlns:a16="http://schemas.microsoft.com/office/drawing/2014/main" val="20002"/>
                    </a:ext>
                  </a:extLst>
                </a:gridCol>
              </a:tblGrid>
              <a:tr h="886985">
                <a:tc>
                  <a:txBody>
                    <a:bodyPr/>
                    <a:lstStyle/>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DML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(Manipulation)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(Control)</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DDL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(Definition)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TCL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(Transactional)</a:t>
                      </a: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INSERT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GRANT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CREATE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BEGIN</a:t>
                      </a:r>
                    </a:p>
                  </a:txBody>
                  <a:tcPr marL="89904" marR="89904" marT="45721" marB="45721"/>
                </a:tc>
                <a:extLst>
                  <a:ext uri="{0D108BD9-81ED-4DB2-BD59-A6C34878D82A}">
                    <a16:rowId xmlns:a16="http://schemas.microsoft.com/office/drawing/2014/main" val="10001"/>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UPDATE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DENY</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ALTER</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COMMIT</a:t>
                      </a:r>
                    </a:p>
                  </a:txBody>
                  <a:tcPr marL="89904" marR="89904" marT="45721" marB="45721"/>
                </a:tc>
                <a:extLst>
                  <a:ext uri="{0D108BD9-81ED-4DB2-BD59-A6C34878D82A}">
                    <a16:rowId xmlns:a16="http://schemas.microsoft.com/office/drawing/2014/main" val="10002"/>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DELETE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REVOKE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DROP</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ROLLBACK</a:t>
                      </a:r>
                    </a:p>
                  </a:txBody>
                  <a:tcPr marL="89904" marR="89904" marT="45721" marB="45721"/>
                </a:tc>
                <a:extLst>
                  <a:ext uri="{0D108BD9-81ED-4DB2-BD59-A6C34878D82A}">
                    <a16:rowId xmlns:a16="http://schemas.microsoft.com/office/drawing/2014/main" val="1994533893"/>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SELECT</a:t>
                      </a:r>
                      <a:r>
                        <a:rPr lang="en-US" sz="2800" b="1" kern="1200" baseline="0" dirty="0">
                          <a:ln w="1905"/>
                          <a:solidFill>
                            <a:srgbClr val="1F497D">
                              <a:lumMod val="75000"/>
                            </a:srgbClr>
                          </a:solidFill>
                          <a:effectLst>
                            <a:innerShdw blurRad="69850" dist="43180" dir="5400000">
                              <a:srgbClr val="000000">
                                <a:alpha val="65000"/>
                              </a:srgbClr>
                            </a:innerShdw>
                          </a:effectLst>
                          <a:latin typeface="+mn-lt"/>
                          <a:ea typeface="+mn-ea"/>
                          <a:cs typeface="+mn-cs"/>
                        </a:rPr>
                        <a:t> (DQL)</a:t>
                      </a:r>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TRUNCATE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SAVE</a:t>
                      </a:r>
                    </a:p>
                  </a:txBody>
                  <a:tcPr marL="89904" marR="89904" marT="45721" marB="45721"/>
                </a:tc>
                <a:extLst>
                  <a:ext uri="{0D108BD9-81ED-4DB2-BD59-A6C34878D82A}">
                    <a16:rowId xmlns:a16="http://schemas.microsoft.com/office/drawing/2014/main" val="10003"/>
                  </a:ext>
                </a:extLst>
              </a:tr>
            </a:tbl>
          </a:graphicData>
        </a:graphic>
      </p:graphicFrame>
      <p:sp>
        <p:nvSpPr>
          <p:cNvPr id="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Statement Categories</a:t>
            </a:r>
          </a:p>
        </p:txBody>
      </p:sp>
    </p:spTree>
    <p:extLst>
      <p:ext uri="{BB962C8B-B14F-4D97-AF65-F5344CB8AC3E}">
        <p14:creationId xmlns:p14="http://schemas.microsoft.com/office/powerpoint/2010/main" val="1347382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0" y="4066903"/>
            <a:ext cx="9642317" cy="179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330925" y="993775"/>
            <a:ext cx="11321143"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altLang="en-US" dirty="0"/>
              <a:t> </a:t>
            </a:r>
            <a:r>
              <a:rPr lang="en-US" altLang="en-US" b="1" dirty="0"/>
              <a:t>UNION</a:t>
            </a:r>
            <a:r>
              <a:rPr lang="en-US" altLang="en-US" dirty="0"/>
              <a:t> returns results from both sets without duplicates</a:t>
            </a:r>
          </a:p>
          <a:p>
            <a:pPr>
              <a:spcAft>
                <a:spcPts val="600"/>
              </a:spcAft>
              <a:buFont typeface="Wingdings" panose="05000000000000000000" pitchFamily="2" charset="2"/>
              <a:buChar char="Ø"/>
            </a:pPr>
            <a:r>
              <a:rPr lang="en-US" altLang="en-US" dirty="0"/>
              <a:t> </a:t>
            </a:r>
            <a:r>
              <a:rPr lang="en-US" altLang="en-US" b="1" dirty="0"/>
              <a:t>UNION ALL </a:t>
            </a:r>
            <a:r>
              <a:rPr lang="en-US" altLang="en-US" dirty="0"/>
              <a:t>returns results from both sets with duplicates</a:t>
            </a:r>
          </a:p>
          <a:p>
            <a:pPr>
              <a:spcAft>
                <a:spcPts val="600"/>
              </a:spcAft>
              <a:buFont typeface="Wingdings" panose="05000000000000000000" pitchFamily="2" charset="2"/>
              <a:buChar char="Ø"/>
            </a:pPr>
            <a:r>
              <a:rPr lang="en-US" altLang="en-US" dirty="0"/>
              <a:t> </a:t>
            </a:r>
            <a:r>
              <a:rPr lang="en-US" altLang="en-US" b="1" dirty="0"/>
              <a:t>INTERSECT </a:t>
            </a:r>
            <a:r>
              <a:rPr lang="en-US" altLang="en-US" dirty="0"/>
              <a:t>only returns results that appear in both sets</a:t>
            </a:r>
          </a:p>
          <a:p>
            <a:pPr>
              <a:spcAft>
                <a:spcPts val="600"/>
              </a:spcAft>
              <a:buFont typeface="Wingdings" panose="05000000000000000000" pitchFamily="2" charset="2"/>
              <a:buChar char="Ø"/>
            </a:pPr>
            <a:r>
              <a:rPr lang="en-US" altLang="en-US" b="1" dirty="0"/>
              <a:t> EXCEPT </a:t>
            </a:r>
            <a:r>
              <a:rPr lang="en-US" altLang="en-US" dirty="0"/>
              <a:t>returns rows from first set unless it is in second set</a:t>
            </a:r>
            <a:r>
              <a:rPr lang="en-US" altLang="en-US" b="1" dirty="0"/>
              <a:t> </a:t>
            </a:r>
          </a:p>
        </p:txBody>
      </p:sp>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SET Operators</a:t>
            </a:r>
          </a:p>
        </p:txBody>
      </p:sp>
    </p:spTree>
    <p:extLst>
      <p:ext uri="{BB962C8B-B14F-4D97-AF65-F5344CB8AC3E}">
        <p14:creationId xmlns:p14="http://schemas.microsoft.com/office/powerpoint/2010/main" val="221527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4803-1E26-4459-B68D-038C4FDF52FB}"/>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Demonstration Setup for Windowing Functions</a:t>
            </a:r>
          </a:p>
        </p:txBody>
      </p:sp>
      <p:pic>
        <p:nvPicPr>
          <p:cNvPr id="3" name="Picture 2">
            <a:extLst>
              <a:ext uri="{FF2B5EF4-FFF2-40B4-BE49-F238E27FC236}">
                <a16:creationId xmlns:a16="http://schemas.microsoft.com/office/drawing/2014/main" id="{7B7D8FDB-2D1A-429E-B099-8AFC95C76F93}"/>
              </a:ext>
            </a:extLst>
          </p:cNvPr>
          <p:cNvPicPr>
            <a:picLocks noChangeAspect="1"/>
          </p:cNvPicPr>
          <p:nvPr/>
        </p:nvPicPr>
        <p:blipFill>
          <a:blip r:embed="rId2"/>
          <a:stretch>
            <a:fillRect/>
          </a:stretch>
        </p:blipFill>
        <p:spPr>
          <a:xfrm>
            <a:off x="523875" y="1192636"/>
            <a:ext cx="6953250" cy="4829175"/>
          </a:xfrm>
          <a:prstGeom prst="rect">
            <a:avLst/>
          </a:prstGeom>
        </p:spPr>
      </p:pic>
      <p:pic>
        <p:nvPicPr>
          <p:cNvPr id="4" name="Picture 3">
            <a:extLst>
              <a:ext uri="{FF2B5EF4-FFF2-40B4-BE49-F238E27FC236}">
                <a16:creationId xmlns:a16="http://schemas.microsoft.com/office/drawing/2014/main" id="{A86C53DB-3843-44BC-A5D4-E371869ADD94}"/>
              </a:ext>
            </a:extLst>
          </p:cNvPr>
          <p:cNvPicPr>
            <a:picLocks noChangeAspect="1"/>
          </p:cNvPicPr>
          <p:nvPr/>
        </p:nvPicPr>
        <p:blipFill>
          <a:blip r:embed="rId3"/>
          <a:stretch>
            <a:fillRect/>
          </a:stretch>
        </p:blipFill>
        <p:spPr>
          <a:xfrm>
            <a:off x="8391525" y="1183111"/>
            <a:ext cx="3105150" cy="4838700"/>
          </a:xfrm>
          <a:prstGeom prst="rect">
            <a:avLst/>
          </a:prstGeom>
        </p:spPr>
      </p:pic>
    </p:spTree>
    <p:extLst>
      <p:ext uri="{BB962C8B-B14F-4D97-AF65-F5344CB8AC3E}">
        <p14:creationId xmlns:p14="http://schemas.microsoft.com/office/powerpoint/2010/main" val="134226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692" y="121552"/>
            <a:ext cx="10972800" cy="1143000"/>
          </a:xfrm>
        </p:spPr>
        <p:txBody>
          <a:bodyPr/>
          <a:lstStyle/>
          <a:p>
            <a:r>
              <a:rPr lang="en-GB" dirty="0"/>
              <a:t>Windowing Components</a:t>
            </a:r>
          </a:p>
        </p:txBody>
      </p:sp>
      <p:pic>
        <p:nvPicPr>
          <p:cNvPr id="31" name="Picture 30">
            <a:extLst>
              <a:ext uri="{FF2B5EF4-FFF2-40B4-BE49-F238E27FC236}">
                <a16:creationId xmlns:a16="http://schemas.microsoft.com/office/drawing/2014/main" id="{ABC58D09-9C9A-4B6C-822A-B2E6981E7382}"/>
              </a:ext>
            </a:extLst>
          </p:cNvPr>
          <p:cNvPicPr>
            <a:picLocks noChangeAspect="1"/>
          </p:cNvPicPr>
          <p:nvPr/>
        </p:nvPicPr>
        <p:blipFill>
          <a:blip r:embed="rId3"/>
          <a:stretch>
            <a:fillRect/>
          </a:stretch>
        </p:blipFill>
        <p:spPr>
          <a:xfrm>
            <a:off x="422966" y="2421663"/>
            <a:ext cx="5442126" cy="2395537"/>
          </a:xfrm>
          <a:prstGeom prst="rect">
            <a:avLst/>
          </a:prstGeom>
        </p:spPr>
      </p:pic>
      <p:grpSp>
        <p:nvGrpSpPr>
          <p:cNvPr id="6" name="Group 5">
            <a:extLst>
              <a:ext uri="{FF2B5EF4-FFF2-40B4-BE49-F238E27FC236}">
                <a16:creationId xmlns:a16="http://schemas.microsoft.com/office/drawing/2014/main" id="{976EA366-CEE8-49CA-BCAF-2926685DBBE5}"/>
              </a:ext>
            </a:extLst>
          </p:cNvPr>
          <p:cNvGrpSpPr/>
          <p:nvPr/>
        </p:nvGrpSpPr>
        <p:grpSpPr>
          <a:xfrm>
            <a:off x="6096000" y="1157084"/>
            <a:ext cx="5334203" cy="4587299"/>
            <a:chOff x="6096000" y="1157084"/>
            <a:chExt cx="5334203" cy="4587299"/>
          </a:xfrm>
        </p:grpSpPr>
        <p:pic>
          <p:nvPicPr>
            <p:cNvPr id="5" name="Picture 4">
              <a:extLst>
                <a:ext uri="{FF2B5EF4-FFF2-40B4-BE49-F238E27FC236}">
                  <a16:creationId xmlns:a16="http://schemas.microsoft.com/office/drawing/2014/main" id="{75945B8E-B8B6-43C3-BF8C-3F062431CBF5}"/>
                </a:ext>
              </a:extLst>
            </p:cNvPr>
            <p:cNvPicPr>
              <a:picLocks noChangeAspect="1"/>
            </p:cNvPicPr>
            <p:nvPr/>
          </p:nvPicPr>
          <p:blipFill>
            <a:blip r:embed="rId4"/>
            <a:stretch>
              <a:fillRect/>
            </a:stretch>
          </p:blipFill>
          <p:spPr>
            <a:xfrm>
              <a:off x="6241213" y="1735692"/>
              <a:ext cx="5166159" cy="3767481"/>
            </a:xfrm>
            <a:prstGeom prst="rect">
              <a:avLst/>
            </a:prstGeom>
          </p:spPr>
        </p:pic>
        <p:cxnSp>
          <p:nvCxnSpPr>
            <p:cNvPr id="10" name="Straight Connector 9">
              <a:extLst>
                <a:ext uri="{FF2B5EF4-FFF2-40B4-BE49-F238E27FC236}">
                  <a16:creationId xmlns:a16="http://schemas.microsoft.com/office/drawing/2014/main" id="{64170F39-A2AB-41EF-8DC4-E85A8D9EC4D5}"/>
                </a:ext>
              </a:extLst>
            </p:cNvPr>
            <p:cNvCxnSpPr/>
            <p:nvPr/>
          </p:nvCxnSpPr>
          <p:spPr>
            <a:xfrm>
              <a:off x="6133046" y="1700847"/>
              <a:ext cx="379392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23A8C6A-EF80-4D53-94AF-6FCD41013F67}"/>
                </a:ext>
              </a:extLst>
            </p:cNvPr>
            <p:cNvPicPr>
              <a:picLocks noChangeAspect="1"/>
            </p:cNvPicPr>
            <p:nvPr/>
          </p:nvPicPr>
          <p:blipFill>
            <a:blip r:embed="rId5"/>
            <a:stretch>
              <a:fillRect/>
            </a:stretch>
          </p:blipFill>
          <p:spPr>
            <a:xfrm>
              <a:off x="6096000" y="1157084"/>
              <a:ext cx="3924300" cy="581025"/>
            </a:xfrm>
            <a:prstGeom prst="rect">
              <a:avLst/>
            </a:prstGeom>
          </p:spPr>
        </p:pic>
        <p:sp>
          <p:nvSpPr>
            <p:cNvPr id="8" name="TextBox 7"/>
            <p:cNvSpPr txBox="1"/>
            <p:nvPr/>
          </p:nvSpPr>
          <p:spPr>
            <a:xfrm>
              <a:off x="6879856" y="1182198"/>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0" name="TextBox 19">
              <a:extLst>
                <a:ext uri="{FF2B5EF4-FFF2-40B4-BE49-F238E27FC236}">
                  <a16:creationId xmlns:a16="http://schemas.microsoft.com/office/drawing/2014/main" id="{2D2B9C82-445C-470A-A55F-D6DA100B61CF}"/>
                </a:ext>
              </a:extLst>
            </p:cNvPr>
            <p:cNvSpPr txBox="1"/>
            <p:nvPr/>
          </p:nvSpPr>
          <p:spPr>
            <a:xfrm>
              <a:off x="9470419" y="3237986"/>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1" name="TextBox 20">
              <a:extLst>
                <a:ext uri="{FF2B5EF4-FFF2-40B4-BE49-F238E27FC236}">
                  <a16:creationId xmlns:a16="http://schemas.microsoft.com/office/drawing/2014/main" id="{E54994A4-5FD4-45F7-A84D-4CD2969A34C5}"/>
                </a:ext>
              </a:extLst>
            </p:cNvPr>
            <p:cNvSpPr txBox="1"/>
            <p:nvPr/>
          </p:nvSpPr>
          <p:spPr>
            <a:xfrm>
              <a:off x="9470418" y="4352163"/>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4" name="Rectangle: Rounded Corners 3" descr="This image shows the conceptual relationship between window elements with Frame (ROWS BETWEEN) inside Window Partition (PARTITION BY), which is inside Result Set (OVER)."/>
            <p:cNvSpPr/>
            <p:nvPr/>
          </p:nvSpPr>
          <p:spPr bwMode="auto">
            <a:xfrm>
              <a:off x="6133046" y="1207757"/>
              <a:ext cx="3793927" cy="4536626"/>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nvGrpSpPr>
            <p:cNvPr id="30" name="Group 29">
              <a:extLst>
                <a:ext uri="{FF2B5EF4-FFF2-40B4-BE49-F238E27FC236}">
                  <a16:creationId xmlns:a16="http://schemas.microsoft.com/office/drawing/2014/main" id="{37F09C0D-0276-4BF6-BD8B-684115B09686}"/>
                </a:ext>
              </a:extLst>
            </p:cNvPr>
            <p:cNvGrpSpPr/>
            <p:nvPr/>
          </p:nvGrpSpPr>
          <p:grpSpPr>
            <a:xfrm>
              <a:off x="6214147" y="2017910"/>
              <a:ext cx="5216056" cy="3125603"/>
              <a:chOff x="5552273" y="2115497"/>
              <a:chExt cx="5216056" cy="3183369"/>
            </a:xfrm>
          </p:grpSpPr>
          <p:sp>
            <p:nvSpPr>
              <p:cNvPr id="9" name="TextBox 8"/>
              <p:cNvSpPr txBox="1"/>
              <p:nvPr/>
            </p:nvSpPr>
            <p:spPr>
              <a:xfrm>
                <a:off x="10091221" y="2396319"/>
                <a:ext cx="677108" cy="2902547"/>
              </a:xfrm>
              <a:prstGeom prst="rect">
                <a:avLst/>
              </a:prstGeom>
              <a:noFill/>
            </p:spPr>
            <p:txBody>
              <a:bodyPr vert="vert270" wrap="square" rtlCol="0">
                <a:spAutoFit/>
              </a:bodyPr>
              <a:lstStyle/>
              <a:p>
                <a:pPr lvl="0" fontAlgn="base">
                  <a:spcBef>
                    <a:spcPct val="0"/>
                  </a:spcBef>
                  <a:spcAft>
                    <a:spcPct val="0"/>
                  </a:spcAft>
                </a:pPr>
                <a:r>
                  <a:rPr lang="en-US" sz="3200" b="1" dirty="0">
                    <a:solidFill>
                      <a:schemeClr val="accent3"/>
                    </a:solidFill>
                    <a:latin typeface="Segoe UI Light" panose="020B0502040204020203" pitchFamily="34" charset="0"/>
                    <a:cs typeface="Segoe UI Light" panose="020B0502040204020203" pitchFamily="34" charset="0"/>
                  </a:rPr>
                  <a:t>(PARTITION BY)</a:t>
                </a:r>
              </a:p>
            </p:txBody>
          </p:sp>
          <p:sp>
            <p:nvSpPr>
              <p:cNvPr id="24" name="TextBox 23">
                <a:extLst>
                  <a:ext uri="{FF2B5EF4-FFF2-40B4-BE49-F238E27FC236}">
                    <a16:creationId xmlns:a16="http://schemas.microsoft.com/office/drawing/2014/main" id="{09C898E0-D46C-4AF3-B4F2-8728FFC8EADD}"/>
                  </a:ext>
                </a:extLst>
              </p:cNvPr>
              <p:cNvSpPr txBox="1"/>
              <p:nvPr/>
            </p:nvSpPr>
            <p:spPr>
              <a:xfrm>
                <a:off x="8811877" y="2164580"/>
                <a:ext cx="323165" cy="1104637"/>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8" name="Rectangle: Rounded Corners 27">
                <a:extLst>
                  <a:ext uri="{FF2B5EF4-FFF2-40B4-BE49-F238E27FC236}">
                    <a16:creationId xmlns:a16="http://schemas.microsoft.com/office/drawing/2014/main" id="{F12F8C41-27FC-4C32-9E48-88FBECF6720B}"/>
                  </a:ext>
                </a:extLst>
              </p:cNvPr>
              <p:cNvSpPr/>
              <p:nvPr/>
            </p:nvSpPr>
            <p:spPr>
              <a:xfrm>
                <a:off x="5552273" y="2115497"/>
                <a:ext cx="4482125" cy="12171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01040F7C-EFC4-427E-9AA9-5D319A5ED133}"/>
                </a:ext>
              </a:extLst>
            </p:cNvPr>
            <p:cNvSpPr/>
            <p:nvPr/>
          </p:nvSpPr>
          <p:spPr>
            <a:xfrm>
              <a:off x="6207156" y="4376617"/>
              <a:ext cx="4482125" cy="106013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B3C83B3-772A-4C50-9861-EE17D73853C5}"/>
                </a:ext>
              </a:extLst>
            </p:cNvPr>
            <p:cNvSpPr/>
            <p:nvPr/>
          </p:nvSpPr>
          <p:spPr>
            <a:xfrm>
              <a:off x="6214147" y="3263153"/>
              <a:ext cx="4482125" cy="106924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2432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9EBEE-F3F6-4BE5-9391-DA4BF7FBC578}"/>
              </a:ext>
            </a:extLst>
          </p:cNvPr>
          <p:cNvPicPr>
            <a:picLocks noChangeAspect="1"/>
          </p:cNvPicPr>
          <p:nvPr/>
        </p:nvPicPr>
        <p:blipFill>
          <a:blip r:embed="rId2"/>
          <a:stretch>
            <a:fillRect/>
          </a:stretch>
        </p:blipFill>
        <p:spPr>
          <a:xfrm>
            <a:off x="259646" y="2312287"/>
            <a:ext cx="8861778" cy="3216686"/>
          </a:xfrm>
          <a:prstGeom prst="rect">
            <a:avLst/>
          </a:prstGeom>
          <a:ln w="28575">
            <a:solidFill>
              <a:schemeClr val="tx1"/>
            </a:solidFill>
          </a:ln>
        </p:spPr>
      </p:pic>
      <p:pic>
        <p:nvPicPr>
          <p:cNvPr id="2" name="Picture 1">
            <a:extLst>
              <a:ext uri="{FF2B5EF4-FFF2-40B4-BE49-F238E27FC236}">
                <a16:creationId xmlns:a16="http://schemas.microsoft.com/office/drawing/2014/main" id="{E0F938DE-9556-42C7-A327-5CE247EEA469}"/>
              </a:ext>
            </a:extLst>
          </p:cNvPr>
          <p:cNvPicPr>
            <a:picLocks noChangeAspect="1"/>
          </p:cNvPicPr>
          <p:nvPr/>
        </p:nvPicPr>
        <p:blipFill>
          <a:blip r:embed="rId3"/>
          <a:stretch>
            <a:fillRect/>
          </a:stretch>
        </p:blipFill>
        <p:spPr>
          <a:xfrm>
            <a:off x="6892218" y="523432"/>
            <a:ext cx="4893381" cy="4051844"/>
          </a:xfrm>
          <a:prstGeom prst="rect">
            <a:avLst/>
          </a:prstGeom>
          <a:ln w="38100">
            <a:solidFill>
              <a:srgbClr val="000000"/>
            </a:solidFill>
          </a:ln>
        </p:spPr>
      </p:pic>
      <p:sp>
        <p:nvSpPr>
          <p:cNvPr id="4" name="Title 1">
            <a:extLst>
              <a:ext uri="{FF2B5EF4-FFF2-40B4-BE49-F238E27FC236}">
                <a16:creationId xmlns:a16="http://schemas.microsoft.com/office/drawing/2014/main" id="{974FB242-C93C-491D-A2F7-851E1B50CB84}"/>
              </a:ext>
            </a:extLst>
          </p:cNvPr>
          <p:cNvSpPr txBox="1">
            <a:spLocks/>
          </p:cNvSpPr>
          <p:nvPr/>
        </p:nvSpPr>
        <p:spPr>
          <a:xfrm>
            <a:off x="378692" y="121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Unbounded and Current Row</a:t>
            </a:r>
          </a:p>
        </p:txBody>
      </p:sp>
    </p:spTree>
    <p:extLst>
      <p:ext uri="{BB962C8B-B14F-4D97-AF65-F5344CB8AC3E}">
        <p14:creationId xmlns:p14="http://schemas.microsoft.com/office/powerpoint/2010/main" val="1917048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804" y="825000"/>
            <a:ext cx="6154207" cy="3250611"/>
          </a:xfrm>
          <a:prstGeom prst="rect">
            <a:avLst/>
          </a:prstGeom>
        </p:spPr>
      </p:pic>
      <p:pic>
        <p:nvPicPr>
          <p:cNvPr id="3" name="Picture 2"/>
          <p:cNvPicPr>
            <a:picLocks noChangeAspect="1"/>
          </p:cNvPicPr>
          <p:nvPr/>
        </p:nvPicPr>
        <p:blipFill>
          <a:blip r:embed="rId3"/>
          <a:stretch>
            <a:fillRect/>
          </a:stretch>
        </p:blipFill>
        <p:spPr>
          <a:xfrm>
            <a:off x="450804" y="4302035"/>
            <a:ext cx="7306682" cy="1983650"/>
          </a:xfrm>
          <a:prstGeom prst="rect">
            <a:avLst/>
          </a:prstGeom>
        </p:spPr>
      </p:pic>
      <p:pic>
        <p:nvPicPr>
          <p:cNvPr id="4" name="Picture 3"/>
          <p:cNvPicPr>
            <a:picLocks noChangeAspect="1"/>
          </p:cNvPicPr>
          <p:nvPr/>
        </p:nvPicPr>
        <p:blipFill>
          <a:blip r:embed="rId4"/>
          <a:stretch>
            <a:fillRect/>
          </a:stretch>
        </p:blipFill>
        <p:spPr>
          <a:xfrm>
            <a:off x="6959917" y="950051"/>
            <a:ext cx="4733925" cy="2571750"/>
          </a:xfrm>
          <a:prstGeom prst="rect">
            <a:avLst/>
          </a:prstGeom>
        </p:spPr>
      </p:pic>
      <p:cxnSp>
        <p:nvCxnSpPr>
          <p:cNvPr id="7" name="Straight Arrow Connector 6"/>
          <p:cNvCxnSpPr>
            <a:endCxn id="4" idx="2"/>
          </p:cNvCxnSpPr>
          <p:nvPr/>
        </p:nvCxnSpPr>
        <p:spPr bwMode="auto">
          <a:xfrm flipV="1">
            <a:off x="7502448" y="3521801"/>
            <a:ext cx="1824432" cy="165077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Ranking Functions Example</a:t>
            </a:r>
          </a:p>
        </p:txBody>
      </p:sp>
    </p:spTree>
    <p:extLst>
      <p:ext uri="{BB962C8B-B14F-4D97-AF65-F5344CB8AC3E}">
        <p14:creationId xmlns:p14="http://schemas.microsoft.com/office/powerpoint/2010/main" val="22037771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5D0A-1A47-40F9-88A7-4B6E3D3BFDEE}"/>
              </a:ext>
            </a:extLst>
          </p:cNvPr>
          <p:cNvSpPr txBox="1">
            <a:spLocks/>
          </p:cNvSpPr>
          <p:nvPr/>
        </p:nvSpPr>
        <p:spPr>
          <a:xfrm>
            <a:off x="458788" y="219728"/>
            <a:ext cx="7773988" cy="740664"/>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What Is Pivoting?</a:t>
            </a:r>
          </a:p>
        </p:txBody>
      </p:sp>
      <p:sp>
        <p:nvSpPr>
          <p:cNvPr id="3" name="Content Placeholder 2">
            <a:extLst>
              <a:ext uri="{FF2B5EF4-FFF2-40B4-BE49-F238E27FC236}">
                <a16:creationId xmlns:a16="http://schemas.microsoft.com/office/drawing/2014/main" id="{C6AF35F7-8818-4757-B825-B09A233D50BF}"/>
              </a:ext>
            </a:extLst>
          </p:cNvPr>
          <p:cNvSpPr txBox="1">
            <a:spLocks/>
          </p:cNvSpPr>
          <p:nvPr/>
        </p:nvSpPr>
        <p:spPr>
          <a:xfrm>
            <a:off x="696945" y="750171"/>
            <a:ext cx="1094185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Pivoting data is rotating data from a rows-based orientation to a columns-based orientation</a:t>
            </a:r>
          </a:p>
          <a:p>
            <a:pPr lvl="0"/>
            <a:r>
              <a:rPr lang="en-US" sz="2400" kern="0" dirty="0">
                <a:solidFill>
                  <a:srgbClr val="000000"/>
                </a:solidFill>
              </a:rPr>
              <a:t>Distinct values from a single column are projected across as headings for other columns—may include aggregation</a:t>
            </a:r>
          </a:p>
          <a:p>
            <a:pPr lvl="0"/>
            <a:endParaRPr lang="en-US" kern="0" dirty="0">
              <a:solidFill>
                <a:srgbClr val="000000"/>
              </a:solidFill>
            </a:endParaRPr>
          </a:p>
        </p:txBody>
      </p:sp>
      <p:pic>
        <p:nvPicPr>
          <p:cNvPr id="4" name="Picture 3">
            <a:extLst>
              <a:ext uri="{FF2B5EF4-FFF2-40B4-BE49-F238E27FC236}">
                <a16:creationId xmlns:a16="http://schemas.microsoft.com/office/drawing/2014/main" id="{00AC0213-1E10-4AFC-BAC1-590A2207BC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5084" y="2531720"/>
            <a:ext cx="23812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4673942E-3B08-44CC-B379-4334978BB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010" y="2631471"/>
            <a:ext cx="27146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2141D2EA-DC62-433E-AB80-A1199139893E}"/>
              </a:ext>
            </a:extLst>
          </p:cNvPr>
          <p:cNvSpPr txBox="1"/>
          <p:nvPr/>
        </p:nvSpPr>
        <p:spPr>
          <a:xfrm>
            <a:off x="7274353" y="4774596"/>
            <a:ext cx="1534394" cy="400110"/>
          </a:xfrm>
          <a:prstGeom prst="rect">
            <a:avLst/>
          </a:prstGeom>
          <a:noFill/>
        </p:spPr>
        <p:txBody>
          <a:bodyPr wrap="none" rtlCol="0">
            <a:spAutoFit/>
          </a:bodyPr>
          <a:lstStyle/>
          <a:p>
            <a:pPr lvl="0" fontAlgn="base">
              <a:spcBef>
                <a:spcPct val="0"/>
              </a:spcBef>
              <a:spcAft>
                <a:spcPct val="0"/>
              </a:spcAft>
            </a:pPr>
            <a:r>
              <a:rPr lang="en-US" sz="2000" dirty="0">
                <a:solidFill>
                  <a:srgbClr val="000000"/>
                </a:solidFill>
                <a:latin typeface="Segoe UI Light" panose="020B0502040204020203" pitchFamily="34" charset="0"/>
                <a:cs typeface="Segoe UI Light" panose="020B0502040204020203" pitchFamily="34" charset="0"/>
              </a:rPr>
              <a:t>Pivoted data</a:t>
            </a:r>
          </a:p>
        </p:txBody>
      </p:sp>
      <p:grpSp>
        <p:nvGrpSpPr>
          <p:cNvPr id="9" name="Group 8">
            <a:extLst>
              <a:ext uri="{FF2B5EF4-FFF2-40B4-BE49-F238E27FC236}">
                <a16:creationId xmlns:a16="http://schemas.microsoft.com/office/drawing/2014/main" id="{55156E92-C25C-48A4-ABEF-F1CD17F35642}"/>
              </a:ext>
            </a:extLst>
          </p:cNvPr>
          <p:cNvGrpSpPr/>
          <p:nvPr/>
        </p:nvGrpSpPr>
        <p:grpSpPr>
          <a:xfrm>
            <a:off x="5079903" y="3459228"/>
            <a:ext cx="1192537" cy="730851"/>
            <a:chOff x="6139247" y="4186106"/>
            <a:chExt cx="1192537" cy="730851"/>
          </a:xfrm>
        </p:grpSpPr>
        <p:sp>
          <p:nvSpPr>
            <p:cNvPr id="10" name="Arrow: Right 9">
              <a:extLst>
                <a:ext uri="{FF2B5EF4-FFF2-40B4-BE49-F238E27FC236}">
                  <a16:creationId xmlns:a16="http://schemas.microsoft.com/office/drawing/2014/main" id="{A1D5C5E4-5E83-448E-BFE6-65843D6E47BD}"/>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38612B-526F-421C-A071-6B6A86B96DA5}"/>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3950338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3">
            <a:extLst>
              <a:ext uri="{FF2B5EF4-FFF2-40B4-BE49-F238E27FC236}">
                <a16:creationId xmlns:a16="http://schemas.microsoft.com/office/drawing/2014/main" id="{CDD2032B-E3F9-42F7-BB67-793E71E707F7}"/>
              </a:ext>
            </a:extLst>
          </p:cNvPr>
          <p:cNvSpPr>
            <a:spLocks noChangeArrowheads="1"/>
          </p:cNvSpPr>
          <p:nvPr/>
        </p:nvSpPr>
        <p:spPr bwMode="auto">
          <a:xfrm>
            <a:off x="403818" y="3524355"/>
            <a:ext cx="6256338" cy="2014002"/>
          </a:xfrm>
          <a:prstGeom prst="roundRect">
            <a:avLst>
              <a:gd name="adj" fmla="val 0"/>
            </a:avLst>
          </a:prstGeom>
          <a:solidFill>
            <a:schemeClr val="accent4">
              <a:lumMod val="40000"/>
              <a:lumOff val="60000"/>
            </a:schemeClr>
          </a:solidFill>
          <a:ln w="9525" algn="ctr">
            <a:noFill/>
            <a:round/>
            <a:headEnd/>
            <a:tailEnd/>
          </a:ln>
          <a:effectLst/>
        </p:spPr>
        <p:txBody>
          <a:bodyPr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p>
          <a:p>
            <a:r>
              <a:rPr lang="en-US" sz="2000" b="0" dirty="0">
                <a:solidFill>
                  <a:srgbClr val="0000FF"/>
                </a:solidFill>
                <a:latin typeface="Lucida Sans Unicode" panose="020B0602030504020204" pitchFamily="34" charset="0"/>
                <a:cs typeface="Lucida Sans Unicode" panose="020B0602030504020204" pitchFamily="34" charset="0"/>
              </a:rPr>
              <a:t>FROM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Orderyear 	</a:t>
            </a:r>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CategoryQtyYear</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D </a:t>
            </a:r>
          </a:p>
          <a:p>
            <a:r>
              <a:rPr lang="en-US" sz="2000" b="0" dirty="0">
                <a:solidFill>
                  <a:srgbClr val="808080"/>
                </a:solidFill>
                <a:latin typeface="Lucida Sans Unicode" panose="020B0602030504020204" pitchFamily="34" charset="0"/>
                <a:cs typeface="Lucida Sans Unicode" panose="020B0602030504020204" pitchFamily="34" charset="0"/>
              </a:rPr>
              <a:t>PIVOT(</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FOR</a:t>
            </a:r>
            <a:r>
              <a:rPr lang="en-US" sz="2000" b="0" dirty="0">
                <a:solidFill>
                  <a:prstClr val="black"/>
                </a:solidFill>
                <a:latin typeface="Lucida Sans Unicode" panose="020B0602030504020204" pitchFamily="34" charset="0"/>
                <a:cs typeface="Lucida Sans Unicode" panose="020B0602030504020204" pitchFamily="34" charset="0"/>
              </a:rPr>
              <a:t> orderyear </a:t>
            </a:r>
          </a:p>
          <a:p>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IN</a:t>
            </a:r>
            <a:r>
              <a:rPr lang="en-US" sz="2000" b="0" dirty="0">
                <a:solidFill>
                  <a:srgbClr val="0000FF"/>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pvt</a:t>
            </a:r>
          </a:p>
          <a:p>
            <a:r>
              <a:rPr lang="en-US" sz="2000" b="0" dirty="0">
                <a:solidFill>
                  <a:srgbClr val="0000FF"/>
                </a:solidFill>
                <a:latin typeface="Lucida Sans Unicode" panose="020B0602030504020204" pitchFamily="34" charset="0"/>
                <a:cs typeface="Lucida Sans Unicode" panose="020B0602030504020204" pitchFamily="34" charset="0"/>
              </a:rPr>
              <a:t>ORDER</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3" name="Content Placeholder 2"/>
          <p:cNvSpPr>
            <a:spLocks noGrp="1"/>
          </p:cNvSpPr>
          <p:nvPr>
            <p:ph type="body" sz="quarter" idx="10"/>
          </p:nvPr>
        </p:nvSpPr>
        <p:spPr>
          <a:xfrm>
            <a:off x="269239" y="768125"/>
            <a:ext cx="11653523" cy="1791260"/>
          </a:xfrm>
        </p:spPr>
        <p:txBody>
          <a:bodyPr/>
          <a:lstStyle/>
          <a:p>
            <a:pPr marL="294062" indent="-294062" defTabSz="785628">
              <a:defRPr/>
            </a:pPr>
            <a:r>
              <a:rPr lang="en-US" dirty="0"/>
              <a:t>Pivoting includes three phases:</a:t>
            </a:r>
          </a:p>
          <a:p>
            <a:pPr marL="452732" indent="-452732" defTabSz="785628">
              <a:buFont typeface="+mj-lt"/>
              <a:buAutoNum type="arabicPeriod"/>
              <a:defRPr/>
            </a:pPr>
            <a:r>
              <a:rPr lang="en-US" dirty="0"/>
              <a:t>Grouping determines the elements in the FROM clause gets a row in the result set </a:t>
            </a:r>
          </a:p>
          <a:p>
            <a:pPr marL="452732" indent="-452732" defTabSz="785628">
              <a:buFont typeface="+mj-lt"/>
              <a:buAutoNum type="arabicPeriod"/>
              <a:defRPr/>
            </a:pPr>
            <a:r>
              <a:rPr lang="en-US" dirty="0"/>
              <a:t>Spreading provides the distinct values to be pivoted across</a:t>
            </a:r>
          </a:p>
          <a:p>
            <a:pPr marL="452732" indent="-452732" defTabSz="785628">
              <a:buFont typeface="+mj-lt"/>
              <a:buAutoNum type="arabicPeriod"/>
              <a:defRPr/>
            </a:pPr>
            <a:r>
              <a:rPr lang="en-US" dirty="0"/>
              <a:t>Aggregation performs an aggregation function (such as SUM)</a:t>
            </a:r>
          </a:p>
        </p:txBody>
      </p:sp>
      <p:sp>
        <p:nvSpPr>
          <p:cNvPr id="104450" name="Title 1"/>
          <p:cNvSpPr>
            <a:spLocks noGrp="1"/>
          </p:cNvSpPr>
          <p:nvPr>
            <p:ph type="title" idx="4294967295"/>
          </p:nvPr>
        </p:nvSpPr>
        <p:spPr>
          <a:xfrm>
            <a:off x="269239" y="185830"/>
            <a:ext cx="10972800" cy="1143000"/>
          </a:xfrm>
        </p:spPr>
        <p:txBody>
          <a:bodyPr/>
          <a:lstStyle/>
          <a:p>
            <a:r>
              <a:rPr lang="en-US" altLang="en-US" dirty="0">
                <a:solidFill>
                  <a:schemeClr val="tx1"/>
                </a:solidFill>
              </a:rPr>
              <a:t>Elements of PIVOT</a:t>
            </a:r>
          </a:p>
        </p:txBody>
      </p:sp>
      <p:sp>
        <p:nvSpPr>
          <p:cNvPr id="104452" name="TextBox 4"/>
          <p:cNvSpPr txBox="1">
            <a:spLocks noChangeArrowheads="1"/>
          </p:cNvSpPr>
          <p:nvPr/>
        </p:nvSpPr>
        <p:spPr bwMode="auto">
          <a:xfrm>
            <a:off x="2376703" y="2833489"/>
            <a:ext cx="1266490"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Grouping</a:t>
            </a:r>
          </a:p>
        </p:txBody>
      </p:sp>
      <p:sp>
        <p:nvSpPr>
          <p:cNvPr id="104453" name="TextBox 5"/>
          <p:cNvSpPr txBox="1">
            <a:spLocks noChangeArrowheads="1"/>
          </p:cNvSpPr>
          <p:nvPr/>
        </p:nvSpPr>
        <p:spPr bwMode="auto">
          <a:xfrm>
            <a:off x="4600028" y="2862456"/>
            <a:ext cx="1330611"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Spreading</a:t>
            </a:r>
          </a:p>
        </p:txBody>
      </p:sp>
      <p:sp>
        <p:nvSpPr>
          <p:cNvPr id="104454" name="TextBox 7"/>
          <p:cNvSpPr txBox="1">
            <a:spLocks noChangeArrowheads="1"/>
          </p:cNvSpPr>
          <p:nvPr/>
        </p:nvSpPr>
        <p:spPr bwMode="auto">
          <a:xfrm>
            <a:off x="328458" y="5538357"/>
            <a:ext cx="1598313"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Aggregation</a:t>
            </a:r>
          </a:p>
        </p:txBody>
      </p:sp>
      <p:cxnSp>
        <p:nvCxnSpPr>
          <p:cNvPr id="104456" name="Straight Arrow Connector 16"/>
          <p:cNvCxnSpPr>
            <a:cxnSpLocks noChangeShapeType="1"/>
          </p:cNvCxnSpPr>
          <p:nvPr/>
        </p:nvCxnSpPr>
        <p:spPr bwMode="auto">
          <a:xfrm flipH="1">
            <a:off x="4259583" y="3245707"/>
            <a:ext cx="810182" cy="321486"/>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7" name="Straight Arrow Connector 15"/>
          <p:cNvCxnSpPr>
            <a:cxnSpLocks noChangeShapeType="1"/>
          </p:cNvCxnSpPr>
          <p:nvPr/>
        </p:nvCxnSpPr>
        <p:spPr bwMode="auto">
          <a:xfrm flipV="1">
            <a:off x="872455" y="4815281"/>
            <a:ext cx="478173" cy="805343"/>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8" name="Straight Arrow Connector 9"/>
          <p:cNvCxnSpPr>
            <a:cxnSpLocks noChangeShapeType="1"/>
          </p:cNvCxnSpPr>
          <p:nvPr/>
        </p:nvCxnSpPr>
        <p:spPr bwMode="auto">
          <a:xfrm flipH="1">
            <a:off x="1926771" y="3186516"/>
            <a:ext cx="899864" cy="449831"/>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pic>
        <p:nvPicPr>
          <p:cNvPr id="9" name="Picture 8">
            <a:extLst>
              <a:ext uri="{FF2B5EF4-FFF2-40B4-BE49-F238E27FC236}">
                <a16:creationId xmlns:a16="http://schemas.microsoft.com/office/drawing/2014/main" id="{EC2BC4D8-11C6-4121-A8FC-DC6622246589}"/>
              </a:ext>
            </a:extLst>
          </p:cNvPr>
          <p:cNvPicPr>
            <a:picLocks noChangeAspect="1"/>
          </p:cNvPicPr>
          <p:nvPr/>
        </p:nvPicPr>
        <p:blipFill>
          <a:blip r:embed="rId3"/>
          <a:stretch>
            <a:fillRect/>
          </a:stretch>
        </p:blipFill>
        <p:spPr>
          <a:xfrm>
            <a:off x="7375539" y="3078379"/>
            <a:ext cx="4638675" cy="3076575"/>
          </a:xfrm>
          <a:prstGeom prst="rect">
            <a:avLst/>
          </a:prstGeom>
          <a:solidFill>
            <a:schemeClr val="accent4"/>
          </a:solidFill>
        </p:spPr>
      </p:pic>
      <p:grpSp>
        <p:nvGrpSpPr>
          <p:cNvPr id="24" name="Group 23">
            <a:extLst>
              <a:ext uri="{FF2B5EF4-FFF2-40B4-BE49-F238E27FC236}">
                <a16:creationId xmlns:a16="http://schemas.microsoft.com/office/drawing/2014/main" id="{3F3951CE-4E7A-435C-9EDF-AEF0C16D83FC}"/>
              </a:ext>
            </a:extLst>
          </p:cNvPr>
          <p:cNvGrpSpPr/>
          <p:nvPr/>
        </p:nvGrpSpPr>
        <p:grpSpPr>
          <a:xfrm>
            <a:off x="6139247" y="4186106"/>
            <a:ext cx="1192537" cy="730851"/>
            <a:chOff x="6139247" y="4186106"/>
            <a:chExt cx="1192537" cy="730851"/>
          </a:xfrm>
        </p:grpSpPr>
        <p:sp>
          <p:nvSpPr>
            <p:cNvPr id="31" name="Arrow: Right 30">
              <a:extLst>
                <a:ext uri="{FF2B5EF4-FFF2-40B4-BE49-F238E27FC236}">
                  <a16:creationId xmlns:a16="http://schemas.microsoft.com/office/drawing/2014/main" id="{DF5614C1-9A2B-452E-9244-70654FD183FB}"/>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2E93B3-1F15-4C1C-B26A-8A5E309FB2C3}"/>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1389849341"/>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E2E55-0866-43EF-86D9-E12EF0A220C0}"/>
              </a:ext>
            </a:extLst>
          </p:cNvPr>
          <p:cNvSpPr>
            <a:spLocks noGrp="1"/>
          </p:cNvSpPr>
          <p:nvPr>
            <p:ph type="title"/>
          </p:nvPr>
        </p:nvSpPr>
        <p:spPr>
          <a:xfrm>
            <a:off x="443597" y="168227"/>
            <a:ext cx="7773988" cy="740664"/>
          </a:xfrm>
        </p:spPr>
        <p:txBody>
          <a:bodyPr/>
          <a:lstStyle/>
          <a:p>
            <a:r>
              <a:rPr lang="en-GB" dirty="0"/>
              <a:t>Writing Queries with Grouping Sets</a:t>
            </a:r>
          </a:p>
        </p:txBody>
      </p:sp>
      <p:sp>
        <p:nvSpPr>
          <p:cNvPr id="4" name="AutoShape 3">
            <a:extLst>
              <a:ext uri="{FF2B5EF4-FFF2-40B4-BE49-F238E27FC236}">
                <a16:creationId xmlns:a16="http://schemas.microsoft.com/office/drawing/2014/main" id="{40A84504-DDD8-4791-B2B7-B5312C4A6E7C}"/>
              </a:ext>
            </a:extLst>
          </p:cNvPr>
          <p:cNvSpPr>
            <a:spLocks noChangeArrowheads="1"/>
          </p:cNvSpPr>
          <p:nvPr/>
        </p:nvSpPr>
        <p:spPr bwMode="auto">
          <a:xfrm>
            <a:off x="382102" y="828336"/>
            <a:ext cx="850459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Cust</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TotalQty</a:t>
            </a:r>
          </a:p>
          <a:p>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CategorySales</a:t>
            </a:r>
          </a:p>
          <a:p>
            <a:r>
              <a:rPr lang="en-US" sz="2000" b="0" dirty="0">
                <a:solidFill>
                  <a:srgbClr val="0000FF"/>
                </a:solidFill>
                <a:latin typeface="Lucida Sans Unicode" panose="020B0602030504020204" pitchFamily="34" charset="0"/>
                <a:cs typeface="Lucida Sans Unicode" panose="020B0602030504020204" pitchFamily="34" charset="0"/>
              </a:rPr>
              <a:t>GROUP</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a:t>
            </a:r>
          </a:p>
          <a:p>
            <a:r>
              <a:rPr lang="en-US" sz="2000" b="0" dirty="0">
                <a:solidFill>
                  <a:srgbClr val="FF00FF"/>
                </a:solidFill>
                <a:latin typeface="Lucida Sans Unicode" panose="020B0602030504020204" pitchFamily="34" charset="0"/>
                <a:cs typeface="Lucida Sans Unicode" panose="020B0602030504020204" pitchFamily="34" charset="0"/>
              </a:rPr>
              <a:t>GROUPING</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SETS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Cust</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5" name="AutoShape 3">
            <a:extLst>
              <a:ext uri="{FF2B5EF4-FFF2-40B4-BE49-F238E27FC236}">
                <a16:creationId xmlns:a16="http://schemas.microsoft.com/office/drawing/2014/main" id="{42B8675E-D699-4944-AEA3-8C0D092D2ACC}"/>
              </a:ext>
            </a:extLst>
          </p:cNvPr>
          <p:cNvSpPr>
            <a:spLocks noChangeArrowheads="1"/>
          </p:cNvSpPr>
          <p:nvPr/>
        </p:nvSpPr>
        <p:spPr bwMode="auto">
          <a:xfrm>
            <a:off x="382102" y="2467582"/>
            <a:ext cx="8504594" cy="361241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latin typeface="Lucida Sans Typewriter" pitchFamily="49" charset="0"/>
              </a:rPr>
              <a:t>Category        Cust        TotalQty</a:t>
            </a:r>
          </a:p>
          <a:p>
            <a:r>
              <a:rPr lang="en-US" sz="2000" b="0" dirty="0">
                <a:latin typeface="Lucida Sans Typewriter" pitchFamily="49" charset="0"/>
              </a:rPr>
              <a:t>--------------- ----------- -----------</a:t>
            </a:r>
          </a:p>
          <a:p>
            <a:r>
              <a:rPr lang="en-US" sz="2000" b="0" dirty="0">
                <a:latin typeface="Lucida Sans Typewriter" pitchFamily="49" charset="0"/>
              </a:rPr>
              <a:t>NULL            NULL        999</a:t>
            </a:r>
          </a:p>
          <a:p>
            <a:r>
              <a:rPr lang="en-US" sz="2000" b="0" dirty="0">
                <a:latin typeface="Lucida Sans Typewriter" pitchFamily="49" charset="0"/>
              </a:rPr>
              <a:t>NULL            1           80</a:t>
            </a:r>
          </a:p>
          <a:p>
            <a:r>
              <a:rPr lang="en-US" sz="2000" b="0" dirty="0">
                <a:latin typeface="Lucida Sans Typewriter" pitchFamily="49" charset="0"/>
              </a:rPr>
              <a:t>NULL            2           12</a:t>
            </a:r>
          </a:p>
          <a:p>
            <a:r>
              <a:rPr lang="en-US" sz="2000" b="0" dirty="0">
                <a:latin typeface="Lucida Sans Typewriter" pitchFamily="49" charset="0"/>
              </a:rPr>
              <a:t>NULL            3           154</a:t>
            </a:r>
          </a:p>
          <a:p>
            <a:r>
              <a:rPr lang="en-US" sz="2000" b="0" dirty="0">
                <a:latin typeface="Lucida Sans Typewriter" pitchFamily="49" charset="0"/>
              </a:rPr>
              <a:t>NULL            4           241</a:t>
            </a:r>
          </a:p>
          <a:p>
            <a:r>
              <a:rPr lang="en-US" sz="2000" b="0" dirty="0">
                <a:latin typeface="Lucida Sans Typewriter" pitchFamily="49" charset="0"/>
              </a:rPr>
              <a:t>NULL            5           512</a:t>
            </a:r>
          </a:p>
          <a:p>
            <a:r>
              <a:rPr lang="en-US" sz="2000" b="0" dirty="0">
                <a:latin typeface="Lucida Sans Typewriter" pitchFamily="49" charset="0"/>
              </a:rPr>
              <a:t>Beverages       NULL        513</a:t>
            </a:r>
          </a:p>
          <a:p>
            <a:r>
              <a:rPr lang="en-US" sz="2000" b="0" dirty="0">
                <a:latin typeface="Lucida Sans Typewriter" pitchFamily="49" charset="0"/>
              </a:rPr>
              <a:t>Condiments      NULL        114</a:t>
            </a:r>
          </a:p>
          <a:p>
            <a:r>
              <a:rPr lang="en-US" sz="2000" b="0" dirty="0">
                <a:latin typeface="Lucida Sans Typewriter" pitchFamily="49" charset="0"/>
              </a:rPr>
              <a:t>Confections     NULL        372</a:t>
            </a:r>
          </a:p>
        </p:txBody>
      </p:sp>
    </p:spTree>
    <p:extLst>
      <p:ext uri="{BB962C8B-B14F-4D97-AF65-F5344CB8AC3E}">
        <p14:creationId xmlns:p14="http://schemas.microsoft.com/office/powerpoint/2010/main" val="3190347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ROLLLUP and CUBE examples</a:t>
            </a:r>
          </a:p>
        </p:txBody>
      </p:sp>
      <p:sp>
        <p:nvSpPr>
          <p:cNvPr id="5" name="AutoShape 3">
            <a:extLst>
              <a:ext uri="{FF2B5EF4-FFF2-40B4-BE49-F238E27FC236}">
                <a16:creationId xmlns:a16="http://schemas.microsoft.com/office/drawing/2014/main" id="{4F4FB927-5876-46D1-88BD-DA878B6805D7}"/>
              </a:ext>
            </a:extLst>
          </p:cNvPr>
          <p:cNvSpPr>
            <a:spLocks noChangeArrowheads="1"/>
          </p:cNvSpPr>
          <p:nvPr/>
        </p:nvSpPr>
        <p:spPr bwMode="auto">
          <a:xfrm>
            <a:off x="582328" y="4434782"/>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CUBE</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6" name="AutoShape 3">
            <a:extLst>
              <a:ext uri="{FF2B5EF4-FFF2-40B4-BE49-F238E27FC236}">
                <a16:creationId xmlns:a16="http://schemas.microsoft.com/office/drawing/2014/main" id="{6221588D-315E-487B-83D8-5C61DA3239BC}"/>
              </a:ext>
            </a:extLst>
          </p:cNvPr>
          <p:cNvSpPr>
            <a:spLocks noChangeArrowheads="1"/>
          </p:cNvSpPr>
          <p:nvPr/>
        </p:nvSpPr>
        <p:spPr bwMode="auto">
          <a:xfrm>
            <a:off x="582328" y="2572861"/>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ROLLUP</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2" name="Rectangle 1">
            <a:extLst>
              <a:ext uri="{FF2B5EF4-FFF2-40B4-BE49-F238E27FC236}">
                <a16:creationId xmlns:a16="http://schemas.microsoft.com/office/drawing/2014/main" id="{0494ED2A-E58F-4103-8640-DF1BA780F5ED}"/>
              </a:ext>
            </a:extLst>
          </p:cNvPr>
          <p:cNvSpPr/>
          <p:nvPr/>
        </p:nvSpPr>
        <p:spPr>
          <a:xfrm>
            <a:off x="582328" y="879975"/>
            <a:ext cx="8905620" cy="1384995"/>
          </a:xfrm>
          <a:prstGeom prst="rect">
            <a:avLst/>
          </a:prstGeom>
        </p:spPr>
        <p:txBody>
          <a:bodyPr wrap="square">
            <a:spAutoFit/>
          </a:bodyPr>
          <a:lstStyle/>
          <a:p>
            <a:pPr lvl="0"/>
            <a:r>
              <a:rPr lang="en-US" sz="2800" kern="0" dirty="0">
                <a:solidFill>
                  <a:srgbClr val="000000"/>
                </a:solidFill>
              </a:rPr>
              <a:t>ROLLUP and CUBE provides a streamline way of defining grouping sets. ROLLUP will summarize based on first parameter. CUBE will summarize all parameters.</a:t>
            </a:r>
          </a:p>
        </p:txBody>
      </p:sp>
    </p:spTree>
    <p:extLst>
      <p:ext uri="{BB962C8B-B14F-4D97-AF65-F5344CB8AC3E}">
        <p14:creationId xmlns:p14="http://schemas.microsoft.com/office/powerpoint/2010/main" val="426890487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830854"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830855" y="1399854"/>
            <a:ext cx="2896532" cy="369332"/>
          </a:xfrm>
          <a:prstGeom prst="rect">
            <a:avLst/>
          </a:prstGeom>
          <a:noFill/>
        </p:spPr>
        <p:txBody>
          <a:bodyPr wrap="square" rtlCol="0">
            <a:spAutoFit/>
          </a:bodyPr>
          <a:lstStyle/>
          <a:p>
            <a:pPr algn="ctr"/>
            <a:r>
              <a:rPr lang="en-US" b="1" dirty="0"/>
              <a:t>Batches</a:t>
            </a:r>
          </a:p>
        </p:txBody>
      </p:sp>
      <p:sp>
        <p:nvSpPr>
          <p:cNvPr id="12" name="TextBox 11"/>
          <p:cNvSpPr txBox="1"/>
          <p:nvPr/>
        </p:nvSpPr>
        <p:spPr>
          <a:xfrm>
            <a:off x="7437213" y="1399854"/>
            <a:ext cx="2880368" cy="369332"/>
          </a:xfrm>
          <a:prstGeom prst="rect">
            <a:avLst/>
          </a:prstGeom>
          <a:noFill/>
        </p:spPr>
        <p:txBody>
          <a:bodyPr wrap="square" rtlCol="0">
            <a:spAutoFit/>
          </a:bodyPr>
          <a:lstStyle/>
          <a:p>
            <a:pPr algn="ctr"/>
            <a:r>
              <a:rPr lang="en-US" b="1" dirty="0"/>
              <a:t>Transactions</a:t>
            </a:r>
          </a:p>
        </p:txBody>
      </p:sp>
      <p:sp>
        <p:nvSpPr>
          <p:cNvPr id="13" name="TextBox 12"/>
          <p:cNvSpPr txBox="1"/>
          <p:nvPr/>
        </p:nvSpPr>
        <p:spPr>
          <a:xfrm>
            <a:off x="1829922" y="5090129"/>
            <a:ext cx="2896532" cy="646331"/>
          </a:xfrm>
          <a:prstGeom prst="rect">
            <a:avLst/>
          </a:prstGeom>
          <a:noFill/>
        </p:spPr>
        <p:txBody>
          <a:bodyPr wrap="square" rtlCol="0">
            <a:spAutoFit/>
          </a:bodyPr>
          <a:lstStyle/>
          <a:p>
            <a:pPr algn="ctr"/>
            <a:r>
              <a:rPr lang="en-US" b="1" dirty="0"/>
              <a:t>Sends Code to the Processor</a:t>
            </a:r>
          </a:p>
        </p:txBody>
      </p:sp>
      <p:sp>
        <p:nvSpPr>
          <p:cNvPr id="14" name="TextBox 13"/>
          <p:cNvSpPr txBox="1"/>
          <p:nvPr/>
        </p:nvSpPr>
        <p:spPr>
          <a:xfrm>
            <a:off x="7437212" y="5090128"/>
            <a:ext cx="2896532" cy="646331"/>
          </a:xfrm>
          <a:prstGeom prst="rect">
            <a:avLst/>
          </a:prstGeom>
          <a:noFill/>
        </p:spPr>
        <p:txBody>
          <a:bodyPr wrap="square" rtlCol="0">
            <a:spAutoFit/>
          </a:bodyPr>
          <a:lstStyle/>
          <a:p>
            <a:pPr algn="ctr"/>
            <a:r>
              <a:rPr lang="en-US" b="1" dirty="0"/>
              <a:t>Modifies Data and Objects in the Database</a:t>
            </a:r>
          </a:p>
        </p:txBody>
      </p:sp>
      <p:sp>
        <p:nvSpPr>
          <p:cNvPr id="15" name="Rectangle 14"/>
          <p:cNvSpPr/>
          <p:nvPr/>
        </p:nvSpPr>
        <p:spPr>
          <a:xfrm>
            <a:off x="5462875" y="2990195"/>
            <a:ext cx="1027525" cy="923330"/>
          </a:xfrm>
          <a:prstGeom prst="rect">
            <a:avLst/>
          </a:prstGeom>
          <a:noFill/>
          <a:ln>
            <a:noFill/>
          </a:ln>
        </p:spPr>
        <p:txBody>
          <a:bodyPr wrap="none" lIns="91440" tIns="45720" rIns="91440" bIns="45720">
            <a:spAutoFit/>
          </a:bodyPr>
          <a:lstStyle/>
          <a:p>
            <a:pPr algn="ctr"/>
            <a:r>
              <a:rPr lang="en-US" sz="5400" b="1" cap="none" spc="0" dirty="0">
                <a:ln w="9525">
                  <a:solidFill>
                    <a:schemeClr val="bg1"/>
                  </a:solidFill>
                  <a:prstDash val="solid"/>
                </a:ln>
                <a:solidFill>
                  <a:schemeClr val="tx2"/>
                </a:solidFill>
                <a:effectLst>
                  <a:outerShdw blurRad="12700" dist="38100" dir="2700000" algn="tl" rotWithShape="0">
                    <a:schemeClr val="accent5">
                      <a:lumMod val="60000"/>
                      <a:lumOff val="40000"/>
                    </a:schemeClr>
                  </a:outerShdw>
                </a:effectLst>
              </a:rPr>
              <a:t>VS</a:t>
            </a:r>
          </a:p>
        </p:txBody>
      </p:sp>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vs Transactions</a:t>
            </a:r>
          </a:p>
        </p:txBody>
      </p:sp>
      <p:grpSp>
        <p:nvGrpSpPr>
          <p:cNvPr id="17" name="Group 16">
            <a:extLst>
              <a:ext uri="{FF2B5EF4-FFF2-40B4-BE49-F238E27FC236}">
                <a16:creationId xmlns:a16="http://schemas.microsoft.com/office/drawing/2014/main" id="{B6AD372E-158D-415D-98C2-4DF131E18223}"/>
              </a:ext>
            </a:extLst>
          </p:cNvPr>
          <p:cNvGrpSpPr/>
          <p:nvPr/>
        </p:nvGrpSpPr>
        <p:grpSpPr>
          <a:xfrm>
            <a:off x="7902304" y="2229057"/>
            <a:ext cx="1950186" cy="2273683"/>
            <a:chOff x="4963829" y="4298078"/>
            <a:chExt cx="1393773" cy="1547244"/>
          </a:xfrm>
        </p:grpSpPr>
        <p:sp>
          <p:nvSpPr>
            <p:cNvPr id="18" name="Cylinder 17">
              <a:extLst>
                <a:ext uri="{FF2B5EF4-FFF2-40B4-BE49-F238E27FC236}">
                  <a16:creationId xmlns:a16="http://schemas.microsoft.com/office/drawing/2014/main" id="{C0A81452-CCDC-4CEB-9739-96ED4F77CD2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729E449C-1E7B-4A7F-BBFE-50455FA5B01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DC810A16-FCFF-4B19-A0E2-630C36878CD2}"/>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B5D8ACE-1B6A-4F6F-A7C2-C3F322731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940" y="2437324"/>
            <a:ext cx="1852495" cy="1852495"/>
          </a:xfrm>
          <a:prstGeom prst="rect">
            <a:avLst/>
          </a:prstGeom>
        </p:spPr>
      </p:pic>
    </p:spTree>
    <p:extLst>
      <p:ext uri="{BB962C8B-B14F-4D97-AF65-F5344CB8AC3E}">
        <p14:creationId xmlns:p14="http://schemas.microsoft.com/office/powerpoint/2010/main" val="2587757116"/>
      </p:ext>
    </p:extLst>
  </p:cSld>
  <p:clrMapOvr>
    <a:masterClrMapping/>
  </p:clrMapOvr>
  <p:transition>
    <p:fade/>
  </p:transition>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2717</TotalTime>
  <Words>3951</Words>
  <Application>Microsoft Office PowerPoint</Application>
  <PresentationFormat>Widescreen</PresentationFormat>
  <Paragraphs>1001</Paragraphs>
  <Slides>122</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Arial Black</vt:lpstr>
      <vt:lpstr>Arial Narrow</vt:lpstr>
      <vt:lpstr>Calibri</vt:lpstr>
      <vt:lpstr>Century Gothic</vt:lpstr>
      <vt:lpstr>Lucida Sans Typewriter</vt:lpstr>
      <vt:lpstr>Lucida Sans Unicode</vt:lpstr>
      <vt:lpstr>Segoe UI</vt:lpstr>
      <vt:lpstr>Segoe UI Light</vt:lpstr>
      <vt:lpstr>Times New Roman</vt:lpstr>
      <vt:lpstr>Verdana</vt:lpstr>
      <vt:lpstr>Wingdings</vt:lpstr>
      <vt:lpstr>PASS 2013_SpeakerTemplate_Final</vt:lpstr>
      <vt:lpstr>John Deardurff Senior Technical Instructor MCSA, MCSD, MCSE, MCDBA, MCITP, MCT</vt:lpstr>
      <vt:lpstr>PowerPoint Presentation</vt:lpstr>
      <vt:lpstr>Client/Server Architecture</vt:lpstr>
      <vt:lpstr>SQL Server Management Studio</vt:lpstr>
      <vt:lpstr>PowerPoint Presentation</vt:lpstr>
      <vt:lpstr>SQL Editor Toolbar and Query Editor Window</vt:lpstr>
      <vt:lpstr>PowerPoint Presentation</vt:lpstr>
      <vt:lpstr>Securables and the Four-Part Name</vt:lpstr>
      <vt:lpstr>PowerPoint Presentation</vt:lpstr>
      <vt:lpstr>PowerPoint Presentation</vt:lpstr>
      <vt:lpstr>PowerPoint Presentation</vt:lpstr>
      <vt:lpstr>PowerPoint Presentation</vt:lpstr>
      <vt:lpstr>Using the SELECT statement</vt:lpstr>
      <vt:lpstr>Filtering Records with the WHERE statement</vt:lpstr>
      <vt:lpstr>PowerPoint Presentation</vt:lpstr>
      <vt:lpstr>Filtering Records with the WHERE statement</vt:lpstr>
      <vt:lpstr>CASE Expressions</vt:lpstr>
      <vt:lpstr>ORDER BY TOP VALUES</vt:lpstr>
      <vt:lpstr>OFFSET…FETCH</vt:lpstr>
      <vt:lpstr>Ground rules for database design</vt:lpstr>
      <vt:lpstr>PowerPoint Presentation</vt:lpstr>
      <vt:lpstr>PowerPoint Presentation</vt:lpstr>
      <vt:lpstr>PowerPoint Presentation</vt:lpstr>
      <vt:lpstr>PowerPoint Presentation</vt:lpstr>
      <vt:lpstr>PowerPoint Presentation</vt:lpstr>
      <vt:lpstr>Finding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Time Accuracy</vt:lpstr>
      <vt:lpstr>Date Functions</vt:lpstr>
      <vt:lpstr>PowerPoint Presentation</vt:lpstr>
      <vt:lpstr>PowerPoint Presentation</vt:lpstr>
      <vt:lpstr>PowerPoint Presentation</vt:lpstr>
      <vt:lpstr>STRING Functions</vt:lpstr>
      <vt:lpstr>Replace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Delete vs Truncate vs Drop</vt:lpstr>
      <vt:lpstr>PowerPoint Presentation</vt:lpstr>
      <vt:lpstr>PowerPoint Presentation</vt:lpstr>
      <vt:lpstr>PowerPoint Presentation</vt:lpstr>
      <vt:lpstr>PowerPoint Presentation</vt:lpstr>
      <vt:lpstr>Virtual Tables</vt:lpstr>
      <vt:lpstr>PowerPoint Presentation</vt:lpstr>
      <vt:lpstr>PowerPoint Presentation</vt:lpstr>
      <vt:lpstr>PowerPoint Presentation</vt:lpstr>
      <vt:lpstr>PowerPoint Presentation</vt:lpstr>
      <vt:lpstr>Conditional Functions</vt:lpstr>
      <vt:lpstr>PowerPoint Presentation</vt:lpstr>
      <vt:lpstr>PowerPoint Presentation</vt:lpstr>
      <vt:lpstr>PowerPoint Presentation</vt:lpstr>
      <vt:lpstr>PowerPoint Presentation</vt:lpstr>
      <vt:lpstr>Comparing Self-Contained and Correlated 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Windowing Components</vt:lpstr>
      <vt:lpstr>PowerPoint Presentation</vt:lpstr>
      <vt:lpstr>PowerPoint Presentation</vt:lpstr>
      <vt:lpstr>PowerPoint Presentation</vt:lpstr>
      <vt:lpstr>Elements of PIVOT</vt:lpstr>
      <vt:lpstr>Writing Queries with Grouping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Transactions must pass the ACID test</vt:lpstr>
      <vt:lpstr>Restore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Data Is Stored in SQL Server</vt:lpstr>
      <vt:lpstr>How Data Is Modified in SQL Server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229</cp:revision>
  <dcterms:created xsi:type="dcterms:W3CDTF">2015-01-18T17:57:52Z</dcterms:created>
  <dcterms:modified xsi:type="dcterms:W3CDTF">2020-11-05T18:03:34Z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2019-08-13T16:17:43.4888005Z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c2196d61-f20e-4d7c-b808-c7d2d9777b2d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